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60" r:id="rId4"/>
    <p:sldId id="262" r:id="rId5"/>
    <p:sldId id="270" r:id="rId6"/>
    <p:sldId id="269" r:id="rId7"/>
    <p:sldId id="277" r:id="rId8"/>
    <p:sldId id="271" r:id="rId9"/>
    <p:sldId id="258" r:id="rId10"/>
    <p:sldId id="273" r:id="rId11"/>
    <p:sldId id="264" r:id="rId12"/>
    <p:sldId id="283" r:id="rId13"/>
    <p:sldId id="261" r:id="rId14"/>
    <p:sldId id="263" r:id="rId15"/>
    <p:sldId id="265" r:id="rId16"/>
    <p:sldId id="279"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154" autoAdjust="0"/>
    <p:restoredTop sz="96305" autoAdjust="0"/>
  </p:normalViewPr>
  <p:slideViewPr>
    <p:cSldViewPr snapToGrid="0" showGuides="1">
      <p:cViewPr varScale="1">
        <p:scale>
          <a:sx n="58" d="100"/>
          <a:sy n="58" d="100"/>
        </p:scale>
        <p:origin x="-690" y="-90"/>
      </p:cViewPr>
      <p:guideLst>
        <p:guide orient="horz" pos="4320"/>
        <p:guide pos="76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89256018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placeholder)">
    <p:spTree>
      <p:nvGrpSpPr>
        <p:cNvPr id="1" name=""/>
        <p:cNvGrpSpPr/>
        <p:nvPr/>
      </p:nvGrpSpPr>
      <p:grpSpPr>
        <a:xfrm>
          <a:off x="0" y="0"/>
          <a:ext cx="0" cy="0"/>
          <a:chOff x="0" y="0"/>
          <a:chExt cx="0" cy="0"/>
        </a:xfrm>
      </p:grpSpPr>
      <p:sp>
        <p:nvSpPr>
          <p:cNvPr id="3" name="Рисунок 2"/>
          <p:cNvSpPr>
            <a:spLocks noGrp="1"/>
          </p:cNvSpPr>
          <p:nvPr>
            <p:ph type="pic" sz="quarter" idx="10" hasCustomPrompt="1"/>
          </p:nvPr>
        </p:nvSpPr>
        <p:spPr>
          <a:xfrm>
            <a:off x="2197344" y="1459157"/>
            <a:ext cx="3289300" cy="3289300"/>
          </a:xfrm>
        </p:spPr>
        <p:txBody>
          <a:bodyPr anchor="t">
            <a:normAutofit/>
          </a:bodyPr>
          <a:lstStyle>
            <a:lvl1pPr marL="0" indent="0" algn="ctr">
              <a:buNone/>
              <a:defRPr sz="2400"/>
            </a:lvl1pPr>
          </a:lstStyle>
          <a:p>
            <a:r>
              <a:rPr lang="en-US" dirty="0"/>
              <a:t>picture</a:t>
            </a:r>
            <a:endParaRPr lang="ru-RU" dirty="0"/>
          </a:p>
        </p:txBody>
      </p:sp>
      <p:sp>
        <p:nvSpPr>
          <p:cNvPr id="10" name="Рисунок 2"/>
          <p:cNvSpPr>
            <a:spLocks noGrp="1"/>
          </p:cNvSpPr>
          <p:nvPr>
            <p:ph type="pic" sz="quarter" idx="11" hasCustomPrompt="1"/>
          </p:nvPr>
        </p:nvSpPr>
        <p:spPr>
          <a:xfrm>
            <a:off x="5974617" y="1459157"/>
            <a:ext cx="3289300" cy="3289300"/>
          </a:xfrm>
        </p:spPr>
        <p:txBody>
          <a:bodyPr anchor="t">
            <a:normAutofit/>
          </a:bodyPr>
          <a:lstStyle>
            <a:lvl1pPr marL="0" indent="0" algn="ctr">
              <a:buNone/>
              <a:defRPr sz="2400"/>
            </a:lvl1pPr>
          </a:lstStyle>
          <a:p>
            <a:r>
              <a:rPr lang="en-US" dirty="0"/>
              <a:t>picture</a:t>
            </a:r>
            <a:endParaRPr lang="ru-RU" dirty="0"/>
          </a:p>
        </p:txBody>
      </p:sp>
      <p:sp>
        <p:nvSpPr>
          <p:cNvPr id="14" name="Рисунок 2"/>
          <p:cNvSpPr>
            <a:spLocks noGrp="1"/>
          </p:cNvSpPr>
          <p:nvPr>
            <p:ph type="pic" sz="quarter" idx="12" hasCustomPrompt="1"/>
          </p:nvPr>
        </p:nvSpPr>
        <p:spPr>
          <a:xfrm>
            <a:off x="5974617" y="5271599"/>
            <a:ext cx="3289300" cy="3289300"/>
          </a:xfrm>
        </p:spPr>
        <p:txBody>
          <a:bodyPr anchor="t">
            <a:normAutofit/>
          </a:bodyPr>
          <a:lstStyle>
            <a:lvl1pPr marL="0" indent="0" algn="ctr">
              <a:buNone/>
              <a:defRPr sz="2400"/>
            </a:lvl1pPr>
          </a:lstStyle>
          <a:p>
            <a:r>
              <a:rPr lang="en-US" dirty="0"/>
              <a:t>picture</a:t>
            </a:r>
            <a:endParaRPr lang="ru-RU" dirty="0"/>
          </a:p>
        </p:txBody>
      </p:sp>
      <p:sp>
        <p:nvSpPr>
          <p:cNvPr id="15" name="Рисунок 2"/>
          <p:cNvSpPr>
            <a:spLocks noGrp="1"/>
          </p:cNvSpPr>
          <p:nvPr>
            <p:ph type="pic" sz="quarter" idx="13" hasCustomPrompt="1"/>
          </p:nvPr>
        </p:nvSpPr>
        <p:spPr>
          <a:xfrm>
            <a:off x="2197344" y="5271599"/>
            <a:ext cx="3289300" cy="3289300"/>
          </a:xfrm>
        </p:spPr>
        <p:txBody>
          <a:bodyPr anchor="t">
            <a:normAutofit/>
          </a:bodyPr>
          <a:lstStyle>
            <a:lvl1pPr marL="0" indent="0" algn="ctr">
              <a:buNone/>
              <a:defRPr sz="2400"/>
            </a:lvl1pPr>
          </a:lstStyle>
          <a:p>
            <a:r>
              <a:rPr lang="en-US" dirty="0"/>
              <a:t>picture</a:t>
            </a:r>
            <a:endParaRPr lang="ru-RU" dirty="0"/>
          </a:p>
        </p:txBody>
      </p:sp>
    </p:spTree>
    <p:extLst>
      <p:ext uri="{BB962C8B-B14F-4D97-AF65-F5344CB8AC3E}">
        <p14:creationId xmlns="" xmlns:p14="http://schemas.microsoft.com/office/powerpoint/2010/main" val="5465623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A1%D0%BF%D0%B5%D1%86%D0%B8%D0%B0%D0%BB%D0%B8%D1%81%D1%82_(%D0%BA%D0%B2%D0%B0%D0%BB%D0%B8%D1%84%D0%B8%D0%BA%D0%B0%D1%86%D0%B8%D1%8F)"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D0%9F%D0%BE%D1%80%D0%B8%D1%81%D1%82%D0%BE%D1%81%D1%82%D1%8C" TargetMode="External"/><Relationship Id="rId7" Type="http://schemas.openxmlformats.org/officeDocument/2006/relationships/image" Target="../media/image7.jpeg"/><Relationship Id="rId2" Type="http://schemas.openxmlformats.org/officeDocument/2006/relationships/hyperlink" Target="https://ru.wikipedia.org/wiki/%D0%9F%D0%BB%D0%BE%D1%82%D0%BD%D0%BE%D1%81%D1%82%D1%8C"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9" name="Graphic 5"/>
          <p:cNvSpPr/>
          <p:nvPr/>
        </p:nvSpPr>
        <p:spPr>
          <a:xfrm rot="13500000">
            <a:off x="10107417" y="8553987"/>
            <a:ext cx="8552946" cy="8262274"/>
          </a:xfrm>
          <a:custGeom>
            <a:avLst/>
            <a:gdLst/>
            <a:ahLst/>
            <a:cxnLst>
              <a:cxn ang="0">
                <a:pos x="wd2" y="hd2"/>
              </a:cxn>
              <a:cxn ang="5400000">
                <a:pos x="wd2" y="hd2"/>
              </a:cxn>
              <a:cxn ang="10800000">
                <a:pos x="wd2" y="hd2"/>
              </a:cxn>
              <a:cxn ang="16200000">
                <a:pos x="wd2" y="hd2"/>
              </a:cxn>
            </a:cxnLst>
            <a:rect l="0" t="0" r="r" b="b"/>
            <a:pathLst>
              <a:path w="20599" h="20537" extrusionOk="0">
                <a:moveTo>
                  <a:pt x="20324" y="2721"/>
                </a:moveTo>
                <a:cubicBezTo>
                  <a:pt x="20473" y="2103"/>
                  <a:pt x="20440" y="1394"/>
                  <a:pt x="20194" y="702"/>
                </a:cubicBezTo>
                <a:cubicBezTo>
                  <a:pt x="20103" y="485"/>
                  <a:pt x="19996" y="274"/>
                  <a:pt x="19880" y="74"/>
                </a:cubicBezTo>
                <a:cubicBezTo>
                  <a:pt x="19371" y="-30"/>
                  <a:pt x="18850" y="-27"/>
                  <a:pt x="18341" y="104"/>
                </a:cubicBezTo>
                <a:cubicBezTo>
                  <a:pt x="18293" y="117"/>
                  <a:pt x="18241" y="130"/>
                  <a:pt x="18192" y="147"/>
                </a:cubicBezTo>
                <a:cubicBezTo>
                  <a:pt x="18144" y="157"/>
                  <a:pt x="18095" y="167"/>
                  <a:pt x="18046" y="181"/>
                </a:cubicBezTo>
                <a:cubicBezTo>
                  <a:pt x="17457" y="331"/>
                  <a:pt x="16948" y="629"/>
                  <a:pt x="16534" y="1033"/>
                </a:cubicBezTo>
                <a:cubicBezTo>
                  <a:pt x="16038" y="1625"/>
                  <a:pt x="15814" y="2414"/>
                  <a:pt x="15850" y="3223"/>
                </a:cubicBezTo>
                <a:cubicBezTo>
                  <a:pt x="15759" y="2912"/>
                  <a:pt x="15708" y="2588"/>
                  <a:pt x="15695" y="2260"/>
                </a:cubicBezTo>
                <a:cubicBezTo>
                  <a:pt x="15254" y="3283"/>
                  <a:pt x="15089" y="4463"/>
                  <a:pt x="15494" y="5744"/>
                </a:cubicBezTo>
                <a:cubicBezTo>
                  <a:pt x="15701" y="6399"/>
                  <a:pt x="16511" y="8709"/>
                  <a:pt x="16689" y="9642"/>
                </a:cubicBezTo>
                <a:cubicBezTo>
                  <a:pt x="15889" y="7007"/>
                  <a:pt x="14260" y="5727"/>
                  <a:pt x="11399" y="5409"/>
                </a:cubicBezTo>
                <a:cubicBezTo>
                  <a:pt x="9605" y="5209"/>
                  <a:pt x="7603" y="6041"/>
                  <a:pt x="6369" y="7205"/>
                </a:cubicBezTo>
                <a:cubicBezTo>
                  <a:pt x="6803" y="7081"/>
                  <a:pt x="7243" y="7024"/>
                  <a:pt x="7677" y="7031"/>
                </a:cubicBezTo>
                <a:cubicBezTo>
                  <a:pt x="6602" y="7332"/>
                  <a:pt x="5620" y="8037"/>
                  <a:pt x="4966" y="9083"/>
                </a:cubicBezTo>
                <a:cubicBezTo>
                  <a:pt x="4639" y="9729"/>
                  <a:pt x="4409" y="10441"/>
                  <a:pt x="4299" y="11193"/>
                </a:cubicBezTo>
                <a:cubicBezTo>
                  <a:pt x="4448" y="10986"/>
                  <a:pt x="4610" y="10795"/>
                  <a:pt x="4788" y="10618"/>
                </a:cubicBezTo>
                <a:cubicBezTo>
                  <a:pt x="4493" y="11146"/>
                  <a:pt x="4299" y="11734"/>
                  <a:pt x="4214" y="12350"/>
                </a:cubicBezTo>
                <a:cubicBezTo>
                  <a:pt x="4211" y="12373"/>
                  <a:pt x="4211" y="12396"/>
                  <a:pt x="4211" y="12420"/>
                </a:cubicBezTo>
                <a:cubicBezTo>
                  <a:pt x="4172" y="13292"/>
                  <a:pt x="4308" y="14135"/>
                  <a:pt x="4580" y="14904"/>
                </a:cubicBezTo>
                <a:cubicBezTo>
                  <a:pt x="4875" y="15004"/>
                  <a:pt x="5183" y="15074"/>
                  <a:pt x="5497" y="15128"/>
                </a:cubicBezTo>
                <a:cubicBezTo>
                  <a:pt x="6482" y="15211"/>
                  <a:pt x="7431" y="14954"/>
                  <a:pt x="8212" y="14436"/>
                </a:cubicBezTo>
                <a:cubicBezTo>
                  <a:pt x="8001" y="14680"/>
                  <a:pt x="7765" y="14904"/>
                  <a:pt x="7502" y="15101"/>
                </a:cubicBezTo>
                <a:cubicBezTo>
                  <a:pt x="7713" y="15061"/>
                  <a:pt x="7920" y="15007"/>
                  <a:pt x="8124" y="14944"/>
                </a:cubicBezTo>
                <a:cubicBezTo>
                  <a:pt x="8144" y="14934"/>
                  <a:pt x="8166" y="14927"/>
                  <a:pt x="8186" y="14917"/>
                </a:cubicBezTo>
                <a:cubicBezTo>
                  <a:pt x="9342" y="14379"/>
                  <a:pt x="10188" y="13426"/>
                  <a:pt x="10632" y="12316"/>
                </a:cubicBezTo>
                <a:cubicBezTo>
                  <a:pt x="10583" y="12757"/>
                  <a:pt x="10473" y="13199"/>
                  <a:pt x="10304" y="13630"/>
                </a:cubicBezTo>
                <a:cubicBezTo>
                  <a:pt x="11253" y="12580"/>
                  <a:pt x="11801" y="11273"/>
                  <a:pt x="11934" y="9929"/>
                </a:cubicBezTo>
                <a:cubicBezTo>
                  <a:pt x="12005" y="10340"/>
                  <a:pt x="12037" y="10762"/>
                  <a:pt x="12028" y="11190"/>
                </a:cubicBezTo>
                <a:cubicBezTo>
                  <a:pt x="12264" y="10554"/>
                  <a:pt x="12410" y="9872"/>
                  <a:pt x="12439" y="9154"/>
                </a:cubicBezTo>
                <a:cubicBezTo>
                  <a:pt x="12462" y="8619"/>
                  <a:pt x="12436" y="7803"/>
                  <a:pt x="12160" y="7168"/>
                </a:cubicBezTo>
                <a:cubicBezTo>
                  <a:pt x="8801" y="6379"/>
                  <a:pt x="6608" y="9668"/>
                  <a:pt x="5970" y="11601"/>
                </a:cubicBezTo>
                <a:cubicBezTo>
                  <a:pt x="6628" y="9321"/>
                  <a:pt x="8377" y="6513"/>
                  <a:pt x="11681" y="6452"/>
                </a:cubicBezTo>
                <a:cubicBezTo>
                  <a:pt x="13826" y="6412"/>
                  <a:pt x="15163" y="8124"/>
                  <a:pt x="15763" y="9682"/>
                </a:cubicBezTo>
                <a:cubicBezTo>
                  <a:pt x="16132" y="10645"/>
                  <a:pt x="17159" y="14305"/>
                  <a:pt x="13482" y="16813"/>
                </a:cubicBezTo>
                <a:cubicBezTo>
                  <a:pt x="11354" y="18264"/>
                  <a:pt x="8636" y="18782"/>
                  <a:pt x="6100" y="17829"/>
                </a:cubicBezTo>
                <a:cubicBezTo>
                  <a:pt x="3890" y="16997"/>
                  <a:pt x="2297" y="15258"/>
                  <a:pt x="1561" y="13179"/>
                </a:cubicBezTo>
                <a:cubicBezTo>
                  <a:pt x="1535" y="13095"/>
                  <a:pt x="1509" y="13015"/>
                  <a:pt x="1484" y="12928"/>
                </a:cubicBezTo>
                <a:cubicBezTo>
                  <a:pt x="272" y="8622"/>
                  <a:pt x="2582" y="4122"/>
                  <a:pt x="6660" y="2705"/>
                </a:cubicBezTo>
                <a:cubicBezTo>
                  <a:pt x="6550" y="2735"/>
                  <a:pt x="6437" y="2762"/>
                  <a:pt x="6326" y="2795"/>
                </a:cubicBezTo>
                <a:cubicBezTo>
                  <a:pt x="1675" y="4189"/>
                  <a:pt x="-1001" y="9207"/>
                  <a:pt x="350" y="14008"/>
                </a:cubicBezTo>
                <a:cubicBezTo>
                  <a:pt x="1701" y="18809"/>
                  <a:pt x="6563" y="21570"/>
                  <a:pt x="11215" y="20176"/>
                </a:cubicBezTo>
                <a:cubicBezTo>
                  <a:pt x="12096" y="19912"/>
                  <a:pt x="12906" y="19517"/>
                  <a:pt x="13631" y="19019"/>
                </a:cubicBezTo>
                <a:cubicBezTo>
                  <a:pt x="15144" y="18036"/>
                  <a:pt x="16378" y="16582"/>
                  <a:pt x="17084" y="14767"/>
                </a:cubicBezTo>
                <a:cubicBezTo>
                  <a:pt x="18033" y="12330"/>
                  <a:pt x="17551" y="10023"/>
                  <a:pt x="16686" y="7800"/>
                </a:cubicBezTo>
                <a:cubicBezTo>
                  <a:pt x="16138" y="6389"/>
                  <a:pt x="15565" y="3985"/>
                  <a:pt x="18552" y="1662"/>
                </a:cubicBezTo>
                <a:cubicBezTo>
                  <a:pt x="17632" y="2517"/>
                  <a:pt x="16054" y="4182"/>
                  <a:pt x="16738" y="6526"/>
                </a:cubicBezTo>
                <a:cubicBezTo>
                  <a:pt x="17052" y="6539"/>
                  <a:pt x="17729" y="6442"/>
                  <a:pt x="18040" y="6362"/>
                </a:cubicBezTo>
                <a:cubicBezTo>
                  <a:pt x="18458" y="6255"/>
                  <a:pt x="18834" y="6071"/>
                  <a:pt x="19157" y="5824"/>
                </a:cubicBezTo>
                <a:cubicBezTo>
                  <a:pt x="18908" y="5881"/>
                  <a:pt x="18652" y="5907"/>
                  <a:pt x="18396" y="5904"/>
                </a:cubicBezTo>
                <a:cubicBezTo>
                  <a:pt x="19164" y="5650"/>
                  <a:pt x="19828" y="5102"/>
                  <a:pt x="20259" y="4296"/>
                </a:cubicBezTo>
                <a:cubicBezTo>
                  <a:pt x="20039" y="4470"/>
                  <a:pt x="19802" y="4604"/>
                  <a:pt x="19546" y="4694"/>
                </a:cubicBezTo>
                <a:cubicBezTo>
                  <a:pt x="20113" y="4243"/>
                  <a:pt x="20505" y="3527"/>
                  <a:pt x="20596" y="2638"/>
                </a:cubicBezTo>
                <a:cubicBezTo>
                  <a:pt x="20596" y="2621"/>
                  <a:pt x="20596" y="2608"/>
                  <a:pt x="20599" y="2591"/>
                </a:cubicBezTo>
                <a:cubicBezTo>
                  <a:pt x="20596" y="2437"/>
                  <a:pt x="20586" y="2280"/>
                  <a:pt x="20567" y="2123"/>
                </a:cubicBezTo>
                <a:cubicBezTo>
                  <a:pt x="20512" y="2344"/>
                  <a:pt x="20427" y="2541"/>
                  <a:pt x="20324" y="2721"/>
                </a:cubicBezTo>
                <a:close/>
              </a:path>
            </a:pathLst>
          </a:custGeom>
          <a:solidFill>
            <a:schemeClr val="accent1"/>
          </a:solidFill>
          <a:ln w="12700">
            <a:miter lim="400000"/>
          </a:ln>
        </p:spPr>
        <p:txBody>
          <a:bodyPr lIns="45719" rIns="45719" anchor="ctr"/>
          <a:lstStyle/>
          <a:p>
            <a:pPr algn="l" defTabSz="914400">
              <a:defRPr sz="1800" b="0">
                <a:latin typeface="Calibri"/>
                <a:ea typeface="Calibri"/>
                <a:cs typeface="Calibri"/>
                <a:sym typeface="Calibri"/>
              </a:defRPr>
            </a:pPr>
            <a:endParaRPr/>
          </a:p>
        </p:txBody>
      </p:sp>
      <p:sp>
        <p:nvSpPr>
          <p:cNvPr id="121" name="Elegant"/>
          <p:cNvSpPr txBox="1"/>
          <p:nvPr/>
        </p:nvSpPr>
        <p:spPr>
          <a:xfrm>
            <a:off x="2062331" y="2336588"/>
            <a:ext cx="9877121"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5800" b="0">
                <a:solidFill>
                  <a:srgbClr val="835E42"/>
                </a:solidFill>
                <a:latin typeface="Goudy Bookletter 1911"/>
                <a:ea typeface="Goudy Bookletter 1911"/>
                <a:cs typeface="Goudy Bookletter 1911"/>
                <a:sym typeface="Goudy Bookletter 1911"/>
              </a:defRPr>
            </a:lvl1pPr>
          </a:lstStyle>
          <a:p>
            <a:pPr algn="ctr"/>
            <a:r>
              <a:rPr lang="ru-RU" sz="8000" b="1" dirty="0" smtClean="0">
                <a:solidFill>
                  <a:srgbClr val="00B050"/>
                </a:solidFill>
                <a:latin typeface="Impact" pitchFamily="34" charset="0"/>
              </a:rPr>
              <a:t>Отчёт по итогам производственной практики</a:t>
            </a:r>
            <a:endParaRPr sz="8000" b="1" dirty="0">
              <a:solidFill>
                <a:srgbClr val="00B050"/>
              </a:solidFill>
              <a:latin typeface="Impact" pitchFamily="34" charset="0"/>
            </a:endParaRPr>
          </a:p>
        </p:txBody>
      </p:sp>
      <p:sp>
        <p:nvSpPr>
          <p:cNvPr id="123" name="Lorem ipsum dolor sit amet, consectetur adipiscing elit, sed do eiusmod tempor incididunt ut labore et dolore magna aliqua. Ut venenatis tellus in metus vulputate."/>
          <p:cNvSpPr txBox="1"/>
          <p:nvPr/>
        </p:nvSpPr>
        <p:spPr>
          <a:xfrm>
            <a:off x="2246811" y="8756459"/>
            <a:ext cx="7757125" cy="3183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ru-RU" b="1" dirty="0" smtClean="0">
                <a:solidFill>
                  <a:srgbClr val="002060"/>
                </a:solidFill>
                <a:latin typeface="Lato" panose="020F0502020204030203" pitchFamily="34" charset="0"/>
                <a:ea typeface="Lato" panose="020F0502020204030203" pitchFamily="34" charset="0"/>
                <a:cs typeface="Lato" panose="020F0502020204030203" pitchFamily="34" charset="0"/>
              </a:rPr>
              <a:t>С 26.09.2022 по 26.12.2022 гг. </a:t>
            </a:r>
          </a:p>
          <a:p>
            <a:r>
              <a:rPr lang="ru-RU" b="1" dirty="0" smtClean="0">
                <a:solidFill>
                  <a:srgbClr val="002060"/>
                </a:solidFill>
                <a:latin typeface="Lato" panose="020F0502020204030203" pitchFamily="34" charset="0"/>
                <a:ea typeface="Lato" panose="020F0502020204030203" pitchFamily="34" charset="0"/>
                <a:cs typeface="Lato" panose="020F0502020204030203" pitchFamily="34" charset="0"/>
              </a:rPr>
              <a:t>384 часов</a:t>
            </a:r>
          </a:p>
          <a:p>
            <a:r>
              <a:rPr lang="ru-RU" b="1" dirty="0" smtClean="0">
                <a:solidFill>
                  <a:srgbClr val="002060"/>
                </a:solidFill>
                <a:latin typeface="Lato" panose="020F0502020204030203" pitchFamily="34" charset="0"/>
                <a:ea typeface="Lato" panose="020F0502020204030203" pitchFamily="34" charset="0"/>
                <a:cs typeface="Lato" panose="020F0502020204030203" pitchFamily="34" charset="0"/>
              </a:rPr>
              <a:t>ПМ 01 Обеспечение бесперебойной работы оборудования</a:t>
            </a:r>
          </a:p>
          <a:p>
            <a:r>
              <a:rPr lang="ru-RU" b="1" dirty="0" smtClean="0">
                <a:solidFill>
                  <a:srgbClr val="002060"/>
                </a:solidFill>
                <a:latin typeface="Lato" panose="020F0502020204030203" pitchFamily="34" charset="0"/>
                <a:ea typeface="Lato" panose="020F0502020204030203" pitchFamily="34" charset="0"/>
                <a:cs typeface="Lato" panose="020F0502020204030203" pitchFamily="34" charset="0"/>
              </a:rPr>
              <a:t>25 студентов (10 мальчиков, 15 девушек)</a:t>
            </a:r>
          </a:p>
          <a:p>
            <a:r>
              <a:rPr lang="ru-RU" b="1" dirty="0" smtClean="0">
                <a:solidFill>
                  <a:srgbClr val="002060"/>
                </a:solidFill>
                <a:latin typeface="Lato" panose="020F0502020204030203" pitchFamily="34" charset="0"/>
                <a:ea typeface="Lato" panose="020F0502020204030203" pitchFamily="34" charset="0"/>
                <a:cs typeface="Lato" panose="020F0502020204030203" pitchFamily="34" charset="0"/>
              </a:rPr>
              <a:t>Мастер П/О </a:t>
            </a:r>
            <a:r>
              <a:rPr lang="ru-RU" b="1" dirty="0" err="1" smtClean="0">
                <a:solidFill>
                  <a:srgbClr val="002060"/>
                </a:solidFill>
                <a:latin typeface="Lato" panose="020F0502020204030203" pitchFamily="34" charset="0"/>
                <a:ea typeface="Lato" panose="020F0502020204030203" pitchFamily="34" charset="0"/>
                <a:cs typeface="Lato" panose="020F0502020204030203" pitchFamily="34" charset="0"/>
              </a:rPr>
              <a:t>Искаков</a:t>
            </a:r>
            <a:r>
              <a:rPr lang="ru-RU" b="1" dirty="0" smtClean="0">
                <a:solidFill>
                  <a:srgbClr val="002060"/>
                </a:solidFill>
                <a:latin typeface="Lato" panose="020F0502020204030203" pitchFamily="34" charset="0"/>
                <a:ea typeface="Lato" panose="020F0502020204030203" pitchFamily="34" charset="0"/>
                <a:cs typeface="Lato" panose="020F0502020204030203" pitchFamily="34" charset="0"/>
              </a:rPr>
              <a:t> </a:t>
            </a:r>
            <a:r>
              <a:rPr lang="ru-RU" b="1" dirty="0" err="1" smtClean="0">
                <a:solidFill>
                  <a:srgbClr val="002060"/>
                </a:solidFill>
                <a:latin typeface="Lato" panose="020F0502020204030203" pitchFamily="34" charset="0"/>
                <a:ea typeface="Lato" panose="020F0502020204030203" pitchFamily="34" charset="0"/>
                <a:cs typeface="Lato" panose="020F0502020204030203" pitchFamily="34" charset="0"/>
              </a:rPr>
              <a:t>Рустем</a:t>
            </a:r>
            <a:r>
              <a:rPr lang="ru-RU" b="1" dirty="0" smtClean="0">
                <a:solidFill>
                  <a:srgbClr val="002060"/>
                </a:solidFill>
                <a:latin typeface="Lato" panose="020F0502020204030203" pitchFamily="34" charset="0"/>
                <a:ea typeface="Lato" panose="020F0502020204030203" pitchFamily="34" charset="0"/>
                <a:cs typeface="Lato" panose="020F0502020204030203" pitchFamily="34" charset="0"/>
              </a:rPr>
              <a:t> </a:t>
            </a:r>
            <a:r>
              <a:rPr lang="ru-RU" b="1" dirty="0" err="1" smtClean="0">
                <a:solidFill>
                  <a:srgbClr val="002060"/>
                </a:solidFill>
                <a:latin typeface="Lato" panose="020F0502020204030203" pitchFamily="34" charset="0"/>
                <a:ea typeface="Lato" panose="020F0502020204030203" pitchFamily="34" charset="0"/>
                <a:cs typeface="Lato" panose="020F0502020204030203" pitchFamily="34" charset="0"/>
              </a:rPr>
              <a:t>Жанбыршыулы</a:t>
            </a:r>
            <a:endParaRPr lang="ru-RU" b="1" dirty="0" smtClean="0">
              <a:solidFill>
                <a:srgbClr val="002060"/>
              </a:solidFill>
              <a:latin typeface="Lato" panose="020F0502020204030203" pitchFamily="34" charset="0"/>
              <a:ea typeface="Lato" panose="020F0502020204030203" pitchFamily="34" charset="0"/>
              <a:cs typeface="Lato" panose="020F0502020204030203" pitchFamily="34" charset="0"/>
            </a:endParaRPr>
          </a:p>
          <a:p>
            <a:r>
              <a:rPr lang="ru-RU" b="1" dirty="0" smtClean="0">
                <a:solidFill>
                  <a:srgbClr val="002060"/>
                </a:solidFill>
                <a:latin typeface="Lato" panose="020F0502020204030203" pitchFamily="34" charset="0"/>
                <a:ea typeface="Lato" panose="020F0502020204030203" pitchFamily="34" charset="0"/>
                <a:cs typeface="Lato" panose="020F0502020204030203" pitchFamily="34" charset="0"/>
              </a:rPr>
              <a:t>Классный руководитель Сафина </a:t>
            </a:r>
            <a:r>
              <a:rPr lang="ru-RU" b="1" dirty="0" err="1" smtClean="0">
                <a:solidFill>
                  <a:srgbClr val="002060"/>
                </a:solidFill>
                <a:latin typeface="Lato" panose="020F0502020204030203" pitchFamily="34" charset="0"/>
                <a:ea typeface="Lato" panose="020F0502020204030203" pitchFamily="34" charset="0"/>
                <a:cs typeface="Lato" panose="020F0502020204030203" pitchFamily="34" charset="0"/>
              </a:rPr>
              <a:t>Сымбат</a:t>
            </a:r>
            <a:r>
              <a:rPr lang="ru-RU" b="1" dirty="0" smtClean="0">
                <a:solidFill>
                  <a:srgbClr val="002060"/>
                </a:solidFill>
                <a:latin typeface="Lato" panose="020F0502020204030203" pitchFamily="34" charset="0"/>
                <a:ea typeface="Lato" panose="020F0502020204030203" pitchFamily="34" charset="0"/>
                <a:cs typeface="Lato" panose="020F0502020204030203" pitchFamily="34" charset="0"/>
              </a:rPr>
              <a:t> </a:t>
            </a:r>
            <a:r>
              <a:rPr lang="ru-RU" b="1" dirty="0" err="1" smtClean="0">
                <a:solidFill>
                  <a:srgbClr val="002060"/>
                </a:solidFill>
                <a:latin typeface="Lato" panose="020F0502020204030203" pitchFamily="34" charset="0"/>
                <a:ea typeface="Lato" panose="020F0502020204030203" pitchFamily="34" charset="0"/>
                <a:cs typeface="Lato" panose="020F0502020204030203" pitchFamily="34" charset="0"/>
              </a:rPr>
              <a:t>Ердосовна</a:t>
            </a:r>
            <a:endParaRPr b="1"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grpSp>
        <p:nvGrpSpPr>
          <p:cNvPr id="128" name="Group"/>
          <p:cNvGrpSpPr/>
          <p:nvPr/>
        </p:nvGrpSpPr>
        <p:grpSpPr>
          <a:xfrm>
            <a:off x="2230480" y="7096761"/>
            <a:ext cx="4584011" cy="1093175"/>
            <a:chOff x="-2" y="0"/>
            <a:chExt cx="4584009" cy="1093173"/>
          </a:xfrm>
        </p:grpSpPr>
        <p:grpSp>
          <p:nvGrpSpPr>
            <p:cNvPr id="126" name="Group"/>
            <p:cNvGrpSpPr/>
            <p:nvPr/>
          </p:nvGrpSpPr>
          <p:grpSpPr>
            <a:xfrm>
              <a:off x="-2" y="0"/>
              <a:ext cx="4584009" cy="1093173"/>
              <a:chOff x="-1" y="0"/>
              <a:chExt cx="4584007" cy="1093171"/>
            </a:xfrm>
          </p:grpSpPr>
          <p:sp>
            <p:nvSpPr>
              <p:cNvPr id="124" name="Rectangle"/>
              <p:cNvSpPr/>
              <p:nvPr/>
            </p:nvSpPr>
            <p:spPr>
              <a:xfrm>
                <a:off x="-1" y="0"/>
                <a:ext cx="4584007" cy="1093171"/>
              </a:xfrm>
              <a:prstGeom prst="rect">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5" name="more information"/>
              <p:cNvSpPr/>
              <p:nvPr/>
            </p:nvSpPr>
            <p:spPr>
              <a:xfrm>
                <a:off x="339849" y="341402"/>
                <a:ext cx="3291731" cy="41036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000" b="0" cap="small" spc="400">
                    <a:solidFill>
                      <a:srgbClr val="F4F4F4"/>
                    </a:solidFill>
                    <a:latin typeface="Goudy Bookletter 1911"/>
                    <a:ea typeface="Goudy Bookletter 1911"/>
                    <a:cs typeface="Goudy Bookletter 1911"/>
                    <a:sym typeface="Goudy Bookletter 1911"/>
                  </a:defRPr>
                </a:lvl1pPr>
              </a:lstStyle>
              <a:p>
                <a:r>
                  <a:rPr lang="ru-RU" b="1" dirty="0" smtClean="0">
                    <a:solidFill>
                      <a:srgbClr val="FFFF00"/>
                    </a:solidFill>
                  </a:rPr>
                  <a:t>гр. ОПИ-21</a:t>
                </a:r>
                <a:endParaRPr b="1" dirty="0">
                  <a:solidFill>
                    <a:srgbClr val="FFFF00"/>
                  </a:solidFill>
                </a:endParaRPr>
              </a:p>
            </p:txBody>
          </p:sp>
        </p:grpSp>
        <p:sp>
          <p:nvSpPr>
            <p:cNvPr id="127" name="Freeform 277"/>
            <p:cNvSpPr/>
            <p:nvPr/>
          </p:nvSpPr>
          <p:spPr>
            <a:xfrm>
              <a:off x="3750549" y="418041"/>
              <a:ext cx="436212" cy="240353"/>
            </a:xfrm>
            <a:custGeom>
              <a:avLst/>
              <a:gdLst/>
              <a:ahLst/>
              <a:cxnLst>
                <a:cxn ang="0">
                  <a:pos x="wd2" y="hd2"/>
                </a:cxn>
                <a:cxn ang="5400000">
                  <a:pos x="wd2" y="hd2"/>
                </a:cxn>
                <a:cxn ang="10800000">
                  <a:pos x="wd2" y="hd2"/>
                </a:cxn>
                <a:cxn ang="16200000">
                  <a:pos x="wd2" y="hd2"/>
                </a:cxn>
              </a:cxnLst>
              <a:rect l="0" t="0" r="r" b="b"/>
              <a:pathLst>
                <a:path w="21600" h="21502" extrusionOk="0">
                  <a:moveTo>
                    <a:pt x="21557" y="11121"/>
                  </a:moveTo>
                  <a:cubicBezTo>
                    <a:pt x="21568" y="11083"/>
                    <a:pt x="21568" y="11063"/>
                    <a:pt x="21578" y="11024"/>
                  </a:cubicBezTo>
                  <a:cubicBezTo>
                    <a:pt x="21578" y="11004"/>
                    <a:pt x="21589" y="10965"/>
                    <a:pt x="21589" y="10946"/>
                  </a:cubicBezTo>
                  <a:cubicBezTo>
                    <a:pt x="21600" y="10887"/>
                    <a:pt x="21600" y="10829"/>
                    <a:pt x="21600" y="10751"/>
                  </a:cubicBezTo>
                  <a:cubicBezTo>
                    <a:pt x="21600" y="10692"/>
                    <a:pt x="21600" y="10614"/>
                    <a:pt x="21589" y="10556"/>
                  </a:cubicBezTo>
                  <a:cubicBezTo>
                    <a:pt x="21589" y="10536"/>
                    <a:pt x="21578" y="10497"/>
                    <a:pt x="21578" y="10478"/>
                  </a:cubicBezTo>
                  <a:cubicBezTo>
                    <a:pt x="21578" y="10439"/>
                    <a:pt x="21568" y="10419"/>
                    <a:pt x="21557" y="10380"/>
                  </a:cubicBezTo>
                  <a:cubicBezTo>
                    <a:pt x="21546" y="10341"/>
                    <a:pt x="21535" y="10321"/>
                    <a:pt x="21524" y="10283"/>
                  </a:cubicBezTo>
                  <a:cubicBezTo>
                    <a:pt x="21514" y="10263"/>
                    <a:pt x="21514" y="10224"/>
                    <a:pt x="21503" y="10204"/>
                  </a:cubicBezTo>
                  <a:cubicBezTo>
                    <a:pt x="21481" y="10146"/>
                    <a:pt x="21460" y="10107"/>
                    <a:pt x="21438" y="10048"/>
                  </a:cubicBezTo>
                  <a:lnTo>
                    <a:pt x="16038" y="292"/>
                  </a:lnTo>
                  <a:cubicBezTo>
                    <a:pt x="15822" y="-98"/>
                    <a:pt x="15487" y="-98"/>
                    <a:pt x="15271" y="292"/>
                  </a:cubicBezTo>
                  <a:cubicBezTo>
                    <a:pt x="15055" y="682"/>
                    <a:pt x="15055" y="1287"/>
                    <a:pt x="15271" y="1678"/>
                  </a:cubicBezTo>
                  <a:lnTo>
                    <a:pt x="19753" y="9775"/>
                  </a:lnTo>
                  <a:lnTo>
                    <a:pt x="540" y="9775"/>
                  </a:lnTo>
                  <a:cubicBezTo>
                    <a:pt x="238" y="9775"/>
                    <a:pt x="0" y="10204"/>
                    <a:pt x="0" y="10751"/>
                  </a:cubicBezTo>
                  <a:cubicBezTo>
                    <a:pt x="0" y="11297"/>
                    <a:pt x="238" y="11726"/>
                    <a:pt x="540" y="11726"/>
                  </a:cubicBezTo>
                  <a:lnTo>
                    <a:pt x="19753" y="11726"/>
                  </a:lnTo>
                  <a:lnTo>
                    <a:pt x="15271" y="19824"/>
                  </a:lnTo>
                  <a:cubicBezTo>
                    <a:pt x="15055" y="20214"/>
                    <a:pt x="15055" y="20819"/>
                    <a:pt x="15271" y="21209"/>
                  </a:cubicBezTo>
                  <a:cubicBezTo>
                    <a:pt x="15379" y="21404"/>
                    <a:pt x="15520" y="21502"/>
                    <a:pt x="15649" y="21502"/>
                  </a:cubicBezTo>
                  <a:cubicBezTo>
                    <a:pt x="15779" y="21502"/>
                    <a:pt x="15930" y="21404"/>
                    <a:pt x="16027" y="21209"/>
                  </a:cubicBezTo>
                  <a:lnTo>
                    <a:pt x="21427" y="11453"/>
                  </a:lnTo>
                  <a:cubicBezTo>
                    <a:pt x="21449" y="11414"/>
                    <a:pt x="21470" y="11356"/>
                    <a:pt x="21492" y="11297"/>
                  </a:cubicBezTo>
                  <a:cubicBezTo>
                    <a:pt x="21503" y="11278"/>
                    <a:pt x="21503" y="11258"/>
                    <a:pt x="21514" y="11219"/>
                  </a:cubicBezTo>
                  <a:cubicBezTo>
                    <a:pt x="21535" y="11180"/>
                    <a:pt x="21546" y="11161"/>
                    <a:pt x="21557" y="11121"/>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l" defTabSz="914400">
                <a:defRPr sz="1800" b="0">
                  <a:latin typeface="Calibri"/>
                  <a:ea typeface="Calibri"/>
                  <a:cs typeface="Calibri"/>
                  <a:sym typeface="Calibri"/>
                </a:defRPr>
              </a:pPr>
              <a:endParaRPr/>
            </a:p>
          </p:txBody>
        </p:sp>
      </p:grpSp>
      <p:pic>
        <p:nvPicPr>
          <p:cNvPr id="15" name="Рисунок 14" descr="1 сентябрь фото.jpg"/>
          <p:cNvPicPr>
            <a:picLocks noGrp="1" noChangeAspect="1"/>
          </p:cNvPicPr>
          <p:nvPr>
            <p:ph type="pic" sz="quarter" idx="10"/>
          </p:nvPr>
        </p:nvPicPr>
        <p:blipFill>
          <a:blip r:embed="rId2" cstate="print"/>
          <a:srcRect l="8223" t="6286" r="8223"/>
          <a:stretch>
            <a:fillRect/>
          </a:stretch>
        </p:blipFill>
        <p:spPr>
          <a:xfrm>
            <a:off x="11494517" y="0"/>
            <a:ext cx="12889484" cy="13716000"/>
          </a:xfrm>
        </p:spPr>
      </p:pic>
      <p:pic>
        <p:nvPicPr>
          <p:cNvPr id="1028" name="Picture 4" descr="C:\Users\User\Downloads\Эмблема РГТК.jpg"/>
          <p:cNvPicPr>
            <a:picLocks noChangeAspect="1" noChangeArrowheads="1"/>
          </p:cNvPicPr>
          <p:nvPr/>
        </p:nvPicPr>
        <p:blipFill>
          <a:blip r:embed="rId3" cstate="print"/>
          <a:srcRect/>
          <a:stretch>
            <a:fillRect/>
          </a:stretch>
        </p:blipFill>
        <p:spPr bwMode="auto">
          <a:xfrm>
            <a:off x="0" y="0"/>
            <a:ext cx="3135086" cy="3135086"/>
          </a:xfrm>
          <a:prstGeom prst="rect">
            <a:avLst/>
          </a:prstGeom>
          <a:noFill/>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077" name="Picture 5" descr="C:\Users\User\Downloads\Зарплата Света.jpg"/>
          <p:cNvPicPr>
            <a:picLocks noChangeAspect="1" noChangeArrowheads="1"/>
          </p:cNvPicPr>
          <p:nvPr/>
        </p:nvPicPr>
        <p:blipFill>
          <a:blip r:embed="rId2" cstate="print"/>
          <a:srcRect/>
          <a:stretch>
            <a:fillRect/>
          </a:stretch>
        </p:blipFill>
        <p:spPr bwMode="auto">
          <a:xfrm>
            <a:off x="12279086" y="474618"/>
            <a:ext cx="8315597" cy="12192000"/>
          </a:xfrm>
          <a:prstGeom prst="rect">
            <a:avLst/>
          </a:prstGeom>
          <a:noFill/>
        </p:spPr>
      </p:pic>
      <p:sp>
        <p:nvSpPr>
          <p:cNvPr id="248" name="Placeholder Title Text"/>
          <p:cNvSpPr txBox="1"/>
          <p:nvPr/>
        </p:nvSpPr>
        <p:spPr>
          <a:xfrm>
            <a:off x="1201783" y="3161773"/>
            <a:ext cx="9091748" cy="67505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r>
              <a:rPr lang="ru-RU" sz="4800" b="1" i="1" dirty="0" smtClean="0">
                <a:solidFill>
                  <a:schemeClr val="bg1">
                    <a:lumMod val="10000"/>
                  </a:schemeClr>
                </a:solidFill>
              </a:rPr>
              <a:t>Все 25 обучающихся прошли оплачиваемую практику. Их </a:t>
            </a:r>
            <a:r>
              <a:rPr lang="ru-RU" sz="4800" b="1" i="1" dirty="0" err="1" smtClean="0">
                <a:solidFill>
                  <a:schemeClr val="bg1">
                    <a:lumMod val="10000"/>
                  </a:schemeClr>
                </a:solidFill>
              </a:rPr>
              <a:t>зарплаботная</a:t>
            </a:r>
            <a:r>
              <a:rPr lang="ru-RU" sz="4800" b="1" i="1" dirty="0" smtClean="0">
                <a:solidFill>
                  <a:schemeClr val="bg1">
                    <a:lumMod val="10000"/>
                  </a:schemeClr>
                </a:solidFill>
              </a:rPr>
              <a:t> плата составляла около 50-60 тысяч тенге. </a:t>
            </a:r>
          </a:p>
          <a:p>
            <a:r>
              <a:rPr lang="kk-KZ" sz="4800" b="1" i="1" dirty="0" smtClean="0">
                <a:solidFill>
                  <a:schemeClr val="bg1">
                    <a:lumMod val="10000"/>
                  </a:schemeClr>
                </a:solidFill>
              </a:rPr>
              <a:t>А также им каждый выдавали талон на обед. Сумма одного талона составил 210 тенге.</a:t>
            </a:r>
            <a:endParaRPr sz="4800" b="1" i="1" dirty="0">
              <a:solidFill>
                <a:schemeClr val="bg1">
                  <a:lumMod val="10000"/>
                </a:schemeClr>
              </a:solidFill>
            </a:endParaRPr>
          </a:p>
        </p:txBody>
      </p:sp>
      <p:pic>
        <p:nvPicPr>
          <p:cNvPr id="8" name="Picture 4" descr="C:\Users\User\Downloads\Эмблема РГТК.jpg"/>
          <p:cNvPicPr>
            <a:picLocks noChangeAspect="1" noChangeArrowheads="1"/>
          </p:cNvPicPr>
          <p:nvPr/>
        </p:nvPicPr>
        <p:blipFill>
          <a:blip r:embed="rId3" cstate="print"/>
          <a:srcRect/>
          <a:stretch>
            <a:fillRect/>
          </a:stretch>
        </p:blipFill>
        <p:spPr bwMode="auto">
          <a:xfrm>
            <a:off x="0" y="0"/>
            <a:ext cx="3135086" cy="3135086"/>
          </a:xfrm>
          <a:prstGeom prst="rect">
            <a:avLst/>
          </a:prstGeom>
          <a:noFill/>
        </p:spPr>
      </p:pic>
      <p:pic>
        <p:nvPicPr>
          <p:cNvPr id="3074" name="Picture 2" descr="C:\Users\User\Downloads\ССГПО эмблема.jpg"/>
          <p:cNvPicPr>
            <a:picLocks noChangeAspect="1" noChangeArrowheads="1"/>
          </p:cNvPicPr>
          <p:nvPr/>
        </p:nvPicPr>
        <p:blipFill>
          <a:blip r:embed="rId4" cstate="print"/>
          <a:srcRect/>
          <a:stretch>
            <a:fillRect/>
          </a:stretch>
        </p:blipFill>
        <p:spPr bwMode="auto">
          <a:xfrm>
            <a:off x="20594955" y="0"/>
            <a:ext cx="3789045" cy="2220686"/>
          </a:xfrm>
          <a:prstGeom prst="rect">
            <a:avLst/>
          </a:prstGeom>
          <a:noFill/>
        </p:spPr>
      </p:pic>
      <p:sp>
        <p:nvSpPr>
          <p:cNvPr id="3076" name="AutoShape 4" descr="blob:https://web.whatsapp.com/6545b38b-6784-4a8a-af79-ab5c55dde95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Рисунок 1"/>
          <p:cNvSpPr>
            <a:spLocks noGrp="1"/>
          </p:cNvSpPr>
          <p:nvPr>
            <p:ph type="pic" sz="quarter" idx="10"/>
          </p:nvPr>
        </p:nvSpPr>
        <p:spPr>
          <a:xfrm>
            <a:off x="9218115" y="665359"/>
            <a:ext cx="14581685" cy="12380319"/>
          </a:xfrm>
        </p:spPr>
      </p:sp>
      <p:sp>
        <p:nvSpPr>
          <p:cNvPr id="195" name="Rectangle"/>
          <p:cNvSpPr/>
          <p:nvPr/>
        </p:nvSpPr>
        <p:spPr>
          <a:xfrm>
            <a:off x="677664" y="665360"/>
            <a:ext cx="8715276" cy="1238528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7" name="Lorem ipsum dolor sit amet, consectetur adipiscing elit, sed do eiusmod tempor vulputate. Dis parturient montes nascetur ridiculus mus mauris vitae ultricies leo. Quis eleifend quam adipiscing vitae proin sagittis nisl rhoncus."/>
          <p:cNvSpPr txBox="1"/>
          <p:nvPr/>
        </p:nvSpPr>
        <p:spPr>
          <a:xfrm>
            <a:off x="809897" y="5022404"/>
            <a:ext cx="8255726" cy="4423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kk-KZ" sz="3600" b="1" i="1" dirty="0" smtClean="0">
                <a:solidFill>
                  <a:schemeClr val="bg1">
                    <a:lumMod val="10000"/>
                  </a:schemeClr>
                </a:solidFill>
              </a:rPr>
              <a:t>6  человек получили оценку «отлично»</a:t>
            </a:r>
            <a:endParaRPr lang="ru-RU" sz="3600" b="1" i="1" dirty="0" smtClean="0">
              <a:solidFill>
                <a:schemeClr val="bg1">
                  <a:lumMod val="10000"/>
                </a:schemeClr>
              </a:solidFill>
            </a:endParaRPr>
          </a:p>
          <a:p>
            <a:r>
              <a:rPr lang="kk-KZ" sz="3600" b="1" i="1" dirty="0" smtClean="0">
                <a:solidFill>
                  <a:schemeClr val="bg1">
                    <a:lumMod val="10000"/>
                  </a:schemeClr>
                </a:solidFill>
              </a:rPr>
              <a:t>18   человек получили оценку «хорошо»</a:t>
            </a:r>
            <a:endParaRPr lang="ru-RU" sz="3600" b="1" i="1" dirty="0" smtClean="0">
              <a:solidFill>
                <a:schemeClr val="bg1">
                  <a:lumMod val="10000"/>
                </a:schemeClr>
              </a:solidFill>
            </a:endParaRPr>
          </a:p>
          <a:p>
            <a:r>
              <a:rPr lang="kk-KZ" sz="3600" b="1" i="1" dirty="0" smtClean="0">
                <a:solidFill>
                  <a:schemeClr val="bg1">
                    <a:lumMod val="10000"/>
                  </a:schemeClr>
                </a:solidFill>
              </a:rPr>
              <a:t>1   человек получили оценку «удовлетворительно»</a:t>
            </a:r>
            <a:endParaRPr sz="3600" b="1" i="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7" name="Группа 6"/>
          <p:cNvGrpSpPr/>
          <p:nvPr/>
        </p:nvGrpSpPr>
        <p:grpSpPr>
          <a:xfrm>
            <a:off x="11320897" y="1902481"/>
            <a:ext cx="10441824" cy="8338799"/>
            <a:chOff x="15788394" y="7388881"/>
            <a:chExt cx="6388966" cy="3701123"/>
          </a:xfrm>
        </p:grpSpPr>
        <p:sp>
          <p:nvSpPr>
            <p:cNvPr id="8" name="Rectangle"/>
            <p:cNvSpPr/>
            <p:nvPr/>
          </p:nvSpPr>
          <p:spPr>
            <a:xfrm>
              <a:off x="15827357" y="8073554"/>
              <a:ext cx="6350003" cy="177801"/>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9" name="Rectangle"/>
            <p:cNvSpPr/>
            <p:nvPr/>
          </p:nvSpPr>
          <p:spPr>
            <a:xfrm>
              <a:off x="15827358" y="8073554"/>
              <a:ext cx="1842131" cy="187091"/>
            </a:xfrm>
            <a:prstGeom prst="rect">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0" name="45%"/>
            <p:cNvSpPr txBox="1"/>
            <p:nvPr/>
          </p:nvSpPr>
          <p:spPr>
            <a:xfrm>
              <a:off x="21122542" y="7448218"/>
              <a:ext cx="1028651" cy="318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2000" b="0" cap="small" spc="400">
                  <a:solidFill>
                    <a:srgbClr val="845E42"/>
                  </a:solidFill>
                  <a:latin typeface="Goudy Bookletter 1911"/>
                  <a:ea typeface="Goudy Bookletter 1911"/>
                  <a:cs typeface="Goudy Bookletter 1911"/>
                  <a:sym typeface="Goudy Bookletter 1911"/>
                </a:defRPr>
              </a:lvl1pPr>
            </a:lstStyle>
            <a:p>
              <a:r>
                <a:rPr lang="kk-KZ" sz="4000" b="1" i="1" dirty="0" smtClean="0">
                  <a:solidFill>
                    <a:srgbClr val="0070C0"/>
                  </a:solidFill>
                </a:rPr>
                <a:t>24</a:t>
              </a:r>
              <a:r>
                <a:rPr sz="4000" b="1" i="1" dirty="0" smtClean="0">
                  <a:solidFill>
                    <a:srgbClr val="0070C0"/>
                  </a:solidFill>
                </a:rPr>
                <a:t>%</a:t>
              </a:r>
              <a:endParaRPr sz="4000" b="1" i="1" dirty="0">
                <a:solidFill>
                  <a:srgbClr val="0070C0"/>
                </a:solidFill>
              </a:endParaRPr>
            </a:p>
          </p:txBody>
        </p:sp>
        <p:sp>
          <p:nvSpPr>
            <p:cNvPr id="11" name="Project Name"/>
            <p:cNvSpPr txBox="1"/>
            <p:nvPr/>
          </p:nvSpPr>
          <p:spPr>
            <a:xfrm>
              <a:off x="15788396" y="7388881"/>
              <a:ext cx="2191286" cy="3637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kk-KZ" sz="4000" b="1" dirty="0" smtClean="0">
                  <a:solidFill>
                    <a:srgbClr val="0070C0"/>
                  </a:solidFill>
                  <a:latin typeface="Lato" panose="020F0502020204030203" pitchFamily="34" charset="0"/>
                  <a:ea typeface="Lato" panose="020F0502020204030203" pitchFamily="34" charset="0"/>
                  <a:cs typeface="Lato" panose="020F0502020204030203" pitchFamily="34" charset="0"/>
                </a:rPr>
                <a:t>Отлично</a:t>
              </a:r>
              <a:endParaRPr sz="4000" b="1" dirty="0">
                <a:solidFill>
                  <a:srgbClr val="0070C0"/>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p:cNvSpPr/>
            <p:nvPr/>
          </p:nvSpPr>
          <p:spPr>
            <a:xfrm>
              <a:off x="15827357" y="9492878"/>
              <a:ext cx="6350003" cy="177801"/>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3" name="Rectangle"/>
            <p:cNvSpPr/>
            <p:nvPr/>
          </p:nvSpPr>
          <p:spPr>
            <a:xfrm>
              <a:off x="15827357" y="9492877"/>
              <a:ext cx="5215042" cy="182447"/>
            </a:xfrm>
            <a:prstGeom prst="rect">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 name="45%"/>
            <p:cNvSpPr txBox="1"/>
            <p:nvPr/>
          </p:nvSpPr>
          <p:spPr>
            <a:xfrm>
              <a:off x="21122542" y="8867543"/>
              <a:ext cx="1028651" cy="318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2000" b="0" cap="small" spc="400">
                  <a:solidFill>
                    <a:srgbClr val="845E42"/>
                  </a:solidFill>
                  <a:latin typeface="Goudy Bookletter 1911"/>
                  <a:ea typeface="Goudy Bookletter 1911"/>
                  <a:cs typeface="Goudy Bookletter 1911"/>
                  <a:sym typeface="Goudy Bookletter 1911"/>
                </a:defRPr>
              </a:lvl1pPr>
            </a:lstStyle>
            <a:p>
              <a:r>
                <a:rPr lang="kk-KZ" sz="4000" b="1" i="1" dirty="0" smtClean="0">
                  <a:solidFill>
                    <a:srgbClr val="00B050"/>
                  </a:solidFill>
                </a:rPr>
                <a:t>72</a:t>
              </a:r>
              <a:r>
                <a:rPr sz="4000" b="1" i="1" dirty="0" smtClean="0">
                  <a:solidFill>
                    <a:srgbClr val="00B050"/>
                  </a:solidFill>
                </a:rPr>
                <a:t>%</a:t>
              </a:r>
              <a:endParaRPr sz="4000" b="1" i="1" dirty="0">
                <a:solidFill>
                  <a:srgbClr val="00B050"/>
                </a:solidFill>
              </a:endParaRPr>
            </a:p>
          </p:txBody>
        </p:sp>
        <p:sp>
          <p:nvSpPr>
            <p:cNvPr id="15" name="Project Name"/>
            <p:cNvSpPr txBox="1"/>
            <p:nvPr/>
          </p:nvSpPr>
          <p:spPr>
            <a:xfrm>
              <a:off x="15788396" y="8808205"/>
              <a:ext cx="2191286" cy="3637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kk-KZ" sz="4000" b="1" dirty="0" smtClean="0">
                  <a:solidFill>
                    <a:srgbClr val="00B050"/>
                  </a:solidFill>
                  <a:latin typeface="Lato" panose="020F0502020204030203" pitchFamily="34" charset="0"/>
                  <a:ea typeface="Lato" panose="020F0502020204030203" pitchFamily="34" charset="0"/>
                  <a:cs typeface="Lato" panose="020F0502020204030203" pitchFamily="34" charset="0"/>
                </a:rPr>
                <a:t>Хорошо</a:t>
              </a:r>
              <a:endParaRPr sz="40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sp>
          <p:nvSpPr>
            <p:cNvPr id="16" name="Rectangle"/>
            <p:cNvSpPr/>
            <p:nvPr/>
          </p:nvSpPr>
          <p:spPr>
            <a:xfrm>
              <a:off x="15827356" y="10912203"/>
              <a:ext cx="6350003" cy="177801"/>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 name="Rectangle"/>
            <p:cNvSpPr/>
            <p:nvPr/>
          </p:nvSpPr>
          <p:spPr>
            <a:xfrm>
              <a:off x="15827356" y="10912203"/>
              <a:ext cx="227611" cy="154610"/>
            </a:xfrm>
            <a:prstGeom prst="rect">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8" name="45%"/>
            <p:cNvSpPr txBox="1"/>
            <p:nvPr/>
          </p:nvSpPr>
          <p:spPr>
            <a:xfrm>
              <a:off x="21122541" y="10286868"/>
              <a:ext cx="1028651" cy="318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2000" b="0" cap="small" spc="400">
                  <a:solidFill>
                    <a:srgbClr val="845E42"/>
                  </a:solidFill>
                  <a:latin typeface="Goudy Bookletter 1911"/>
                  <a:ea typeface="Goudy Bookletter 1911"/>
                  <a:cs typeface="Goudy Bookletter 1911"/>
                  <a:sym typeface="Goudy Bookletter 1911"/>
                </a:defRPr>
              </a:lvl1pPr>
            </a:lstStyle>
            <a:p>
              <a:r>
                <a:rPr lang="kk-KZ" sz="4000" b="1" i="1" dirty="0" smtClean="0">
                  <a:solidFill>
                    <a:srgbClr val="FFFF00"/>
                  </a:solidFill>
                </a:rPr>
                <a:t>4</a:t>
              </a:r>
              <a:r>
                <a:rPr sz="4000" b="1" i="1" dirty="0" smtClean="0">
                  <a:solidFill>
                    <a:srgbClr val="FFFF00"/>
                  </a:solidFill>
                </a:rPr>
                <a:t>%</a:t>
              </a:r>
              <a:endParaRPr sz="4000" b="1" i="1" dirty="0">
                <a:solidFill>
                  <a:srgbClr val="FFFF00"/>
                </a:solidFill>
              </a:endParaRPr>
            </a:p>
          </p:txBody>
        </p:sp>
        <p:sp>
          <p:nvSpPr>
            <p:cNvPr id="19" name="Project Name"/>
            <p:cNvSpPr txBox="1"/>
            <p:nvPr/>
          </p:nvSpPr>
          <p:spPr>
            <a:xfrm>
              <a:off x="15788394" y="10227530"/>
              <a:ext cx="3687440" cy="400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kk-KZ" sz="4000" b="1" i="1" dirty="0" smtClean="0">
                  <a:solidFill>
                    <a:srgbClr val="FFFF00"/>
                  </a:solidFill>
                  <a:latin typeface="Lato" panose="020F0502020204030203" pitchFamily="34" charset="0"/>
                  <a:ea typeface="Lato" panose="020F0502020204030203" pitchFamily="34" charset="0"/>
                  <a:cs typeface="Lato" panose="020F0502020204030203" pitchFamily="34" charset="0"/>
                </a:rPr>
                <a:t>Удовлетворительно</a:t>
              </a:r>
              <a:endParaRPr sz="4000" b="1" i="1" dirty="0">
                <a:solidFill>
                  <a:srgbClr val="FFFF00"/>
                </a:solidFill>
                <a:latin typeface="Lato" panose="020F0502020204030203" pitchFamily="34" charset="0"/>
                <a:ea typeface="Lato" panose="020F0502020204030203" pitchFamily="34" charset="0"/>
                <a:cs typeface="Lato" panose="020F0502020204030203" pitchFamily="34" charset="0"/>
              </a:endParaRPr>
            </a:p>
          </p:txBody>
        </p:sp>
      </p:grpSp>
      <p:sp>
        <p:nvSpPr>
          <p:cNvPr id="196" name="Step-by-Step…"/>
          <p:cNvSpPr txBox="1"/>
          <p:nvPr/>
        </p:nvSpPr>
        <p:spPr>
          <a:xfrm>
            <a:off x="2351316" y="2380014"/>
            <a:ext cx="6899285"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8000" b="0">
                <a:solidFill>
                  <a:srgbClr val="835E42"/>
                </a:solidFill>
                <a:latin typeface="Goudy Bookletter 1911"/>
                <a:ea typeface="Goudy Bookletter 1911"/>
                <a:cs typeface="Goudy Bookletter 1911"/>
                <a:sym typeface="Goudy Bookletter 1911"/>
              </a:defRPr>
            </a:pPr>
            <a:r>
              <a:rPr lang="kk-KZ" sz="3600" b="0" dirty="0" smtClean="0">
                <a:solidFill>
                  <a:schemeClr val="bg1">
                    <a:lumMod val="10000"/>
                  </a:schemeClr>
                </a:solidFill>
                <a:sym typeface="Goudy Bookletter 1911"/>
              </a:rPr>
              <a:t>	При подведении итогов по производственной практике получены следующие результаты:</a:t>
            </a:r>
            <a:endParaRPr sz="3600" dirty="0">
              <a:solidFill>
                <a:schemeClr val="bg1">
                  <a:lumMod val="10000"/>
                </a:schemeClr>
              </a:solidFill>
            </a:endParaRPr>
          </a:p>
        </p:txBody>
      </p:sp>
      <p:pic>
        <p:nvPicPr>
          <p:cNvPr id="6" name="Picture 4" descr="C:\Users\User\Downloads\Эмблема РГТК.jpg"/>
          <p:cNvPicPr>
            <a:picLocks noChangeAspect="1" noChangeArrowheads="1"/>
          </p:cNvPicPr>
          <p:nvPr/>
        </p:nvPicPr>
        <p:blipFill>
          <a:blip r:embed="rId2" cstate="print"/>
          <a:srcRect/>
          <a:stretch>
            <a:fillRect/>
          </a:stretch>
        </p:blipFill>
        <p:spPr bwMode="auto">
          <a:xfrm>
            <a:off x="0" y="0"/>
            <a:ext cx="3135086" cy="3135086"/>
          </a:xfrm>
          <a:prstGeom prst="rect">
            <a:avLst/>
          </a:prstGeom>
          <a:noFill/>
        </p:spPr>
      </p:pic>
      <p:sp>
        <p:nvSpPr>
          <p:cNvPr id="20" name="Прямоугольник 19"/>
          <p:cNvSpPr/>
          <p:nvPr/>
        </p:nvSpPr>
        <p:spPr>
          <a:xfrm>
            <a:off x="609600" y="10163818"/>
            <a:ext cx="8717280" cy="2062103"/>
          </a:xfrm>
          <a:prstGeom prst="rect">
            <a:avLst/>
          </a:prstGeom>
        </p:spPr>
        <p:txBody>
          <a:bodyPr wrap="square">
            <a:spAutoFit/>
          </a:bodyPr>
          <a:lstStyle/>
          <a:p>
            <a:pPr algn="l"/>
            <a:r>
              <a:rPr lang="ru-RU" sz="3200" i="1" dirty="0" smtClean="0">
                <a:solidFill>
                  <a:srgbClr val="FF0000"/>
                </a:solidFill>
              </a:rPr>
              <a:t>Средний балл по итогам </a:t>
            </a:r>
            <a:r>
              <a:rPr lang="ru-RU" sz="3200" i="1" dirty="0" err="1" smtClean="0">
                <a:solidFill>
                  <a:srgbClr val="FF0000"/>
                </a:solidFill>
              </a:rPr>
              <a:t>производств-енной</a:t>
            </a:r>
            <a:r>
              <a:rPr lang="ru-RU" sz="3200" i="1" dirty="0" smtClean="0">
                <a:solidFill>
                  <a:srgbClr val="FF0000"/>
                </a:solidFill>
              </a:rPr>
              <a:t> практики составляет – 85 баллов</a:t>
            </a:r>
          </a:p>
          <a:p>
            <a:pPr algn="l"/>
            <a:r>
              <a:rPr lang="ru-RU" sz="3200" i="1" dirty="0" smtClean="0">
                <a:solidFill>
                  <a:srgbClr val="FF0000"/>
                </a:solidFill>
              </a:rPr>
              <a:t>Средняя оценка по итогам </a:t>
            </a:r>
            <a:r>
              <a:rPr lang="ru-RU" sz="3200" i="1" dirty="0" err="1" smtClean="0">
                <a:solidFill>
                  <a:srgbClr val="FF0000"/>
                </a:solidFill>
              </a:rPr>
              <a:t>производст-венной</a:t>
            </a:r>
            <a:r>
              <a:rPr lang="ru-RU" sz="3200" i="1" dirty="0" smtClean="0">
                <a:solidFill>
                  <a:srgbClr val="FF0000"/>
                </a:solidFill>
              </a:rPr>
              <a:t> практика составляет - 4,2</a:t>
            </a:r>
            <a:endParaRPr lang="ru-RU" sz="3200" i="1"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0"/>
          </p:nvPr>
        </p:nvSpPr>
        <p:spPr>
          <a:xfrm>
            <a:off x="9218115" y="665359"/>
            <a:ext cx="14581685" cy="12380319"/>
          </a:xfrm>
        </p:spPr>
      </p:sp>
      <p:sp>
        <p:nvSpPr>
          <p:cNvPr id="195" name="Rectangle"/>
          <p:cNvSpPr/>
          <p:nvPr/>
        </p:nvSpPr>
        <p:spPr>
          <a:xfrm>
            <a:off x="677664" y="665360"/>
            <a:ext cx="8715276" cy="1238528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7" name="Lorem ipsum dolor sit amet, consectetur adipiscing elit, sed do eiusmod tempor vulputate. Dis parturient montes nascetur ridiculus mus mauris vitae ultricies leo. Quis eleifend quam adipiscing vitae proin sagittis nisl rhoncus."/>
          <p:cNvSpPr txBox="1"/>
          <p:nvPr/>
        </p:nvSpPr>
        <p:spPr>
          <a:xfrm>
            <a:off x="809897" y="5022404"/>
            <a:ext cx="8255726" cy="7478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endParaRPr sz="3600" b="1" i="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3" name="Группа 6"/>
          <p:cNvGrpSpPr/>
          <p:nvPr/>
        </p:nvGrpSpPr>
        <p:grpSpPr>
          <a:xfrm>
            <a:off x="11320901" y="1902481"/>
            <a:ext cx="10441821" cy="5177589"/>
            <a:chOff x="15788396" y="7388881"/>
            <a:chExt cx="6388964" cy="2298040"/>
          </a:xfrm>
        </p:grpSpPr>
        <p:sp>
          <p:nvSpPr>
            <p:cNvPr id="8" name="Rectangle"/>
            <p:cNvSpPr/>
            <p:nvPr/>
          </p:nvSpPr>
          <p:spPr>
            <a:xfrm>
              <a:off x="15827357" y="8073554"/>
              <a:ext cx="6350003" cy="177801"/>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9" name="Rectangle"/>
            <p:cNvSpPr/>
            <p:nvPr/>
          </p:nvSpPr>
          <p:spPr>
            <a:xfrm>
              <a:off x="15827358" y="8073554"/>
              <a:ext cx="6350001" cy="210282"/>
            </a:xfrm>
            <a:prstGeom prst="rect">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0" name="45%"/>
            <p:cNvSpPr txBox="1"/>
            <p:nvPr/>
          </p:nvSpPr>
          <p:spPr>
            <a:xfrm>
              <a:off x="21122542" y="7448218"/>
              <a:ext cx="1028651" cy="318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2000" b="0" cap="small" spc="400">
                  <a:solidFill>
                    <a:srgbClr val="845E42"/>
                  </a:solidFill>
                  <a:latin typeface="Goudy Bookletter 1911"/>
                  <a:ea typeface="Goudy Bookletter 1911"/>
                  <a:cs typeface="Goudy Bookletter 1911"/>
                  <a:sym typeface="Goudy Bookletter 1911"/>
                </a:defRPr>
              </a:lvl1pPr>
            </a:lstStyle>
            <a:p>
              <a:r>
                <a:rPr lang="kk-KZ" sz="4000" b="1" i="1" dirty="0" smtClean="0">
                  <a:solidFill>
                    <a:srgbClr val="0070C0"/>
                  </a:solidFill>
                </a:rPr>
                <a:t>100</a:t>
              </a:r>
              <a:r>
                <a:rPr sz="4000" b="1" i="1" dirty="0" smtClean="0">
                  <a:solidFill>
                    <a:srgbClr val="0070C0"/>
                  </a:solidFill>
                </a:rPr>
                <a:t>%</a:t>
              </a:r>
              <a:endParaRPr sz="4000" b="1" i="1" dirty="0">
                <a:solidFill>
                  <a:srgbClr val="0070C0"/>
                </a:solidFill>
              </a:endParaRPr>
            </a:p>
          </p:txBody>
        </p:sp>
        <p:sp>
          <p:nvSpPr>
            <p:cNvPr id="11" name="Project Name"/>
            <p:cNvSpPr txBox="1"/>
            <p:nvPr/>
          </p:nvSpPr>
          <p:spPr>
            <a:xfrm>
              <a:off x="15788396" y="7388881"/>
              <a:ext cx="2488536" cy="400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kk-KZ" sz="4000" b="1" dirty="0" smtClean="0">
                  <a:solidFill>
                    <a:srgbClr val="0070C0"/>
                  </a:solidFill>
                  <a:latin typeface="Lato" panose="020F0502020204030203" pitchFamily="34" charset="0"/>
                  <a:ea typeface="Lato" panose="020F0502020204030203" pitchFamily="34" charset="0"/>
                  <a:cs typeface="Lato" panose="020F0502020204030203" pitchFamily="34" charset="0"/>
                </a:rPr>
                <a:t>Успеваемость</a:t>
              </a:r>
              <a:endParaRPr sz="4000" b="1" dirty="0">
                <a:solidFill>
                  <a:srgbClr val="0070C0"/>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p:cNvSpPr/>
            <p:nvPr/>
          </p:nvSpPr>
          <p:spPr>
            <a:xfrm>
              <a:off x="15827357" y="9492878"/>
              <a:ext cx="6350003" cy="177801"/>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3" name="Rectangle"/>
            <p:cNvSpPr/>
            <p:nvPr/>
          </p:nvSpPr>
          <p:spPr>
            <a:xfrm>
              <a:off x="15827357" y="9492877"/>
              <a:ext cx="6142193" cy="194044"/>
            </a:xfrm>
            <a:prstGeom prst="rect">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 name="45%"/>
            <p:cNvSpPr txBox="1"/>
            <p:nvPr/>
          </p:nvSpPr>
          <p:spPr>
            <a:xfrm>
              <a:off x="21122542" y="8867543"/>
              <a:ext cx="1028651" cy="318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2000" b="0" cap="small" spc="400">
                  <a:solidFill>
                    <a:srgbClr val="845E42"/>
                  </a:solidFill>
                  <a:latin typeface="Goudy Bookletter 1911"/>
                  <a:ea typeface="Goudy Bookletter 1911"/>
                  <a:cs typeface="Goudy Bookletter 1911"/>
                  <a:sym typeface="Goudy Bookletter 1911"/>
                </a:defRPr>
              </a:lvl1pPr>
            </a:lstStyle>
            <a:p>
              <a:r>
                <a:rPr lang="kk-KZ" sz="4000" b="1" i="1" dirty="0" smtClean="0">
                  <a:solidFill>
                    <a:srgbClr val="00B050"/>
                  </a:solidFill>
                </a:rPr>
                <a:t>96</a:t>
              </a:r>
              <a:r>
                <a:rPr sz="4000" b="1" i="1" dirty="0" smtClean="0">
                  <a:solidFill>
                    <a:srgbClr val="00B050"/>
                  </a:solidFill>
                </a:rPr>
                <a:t>%</a:t>
              </a:r>
              <a:endParaRPr sz="4000" b="1" i="1" dirty="0">
                <a:solidFill>
                  <a:srgbClr val="00B050"/>
                </a:solidFill>
              </a:endParaRPr>
            </a:p>
          </p:txBody>
        </p:sp>
        <p:sp>
          <p:nvSpPr>
            <p:cNvPr id="15" name="Project Name"/>
            <p:cNvSpPr txBox="1"/>
            <p:nvPr/>
          </p:nvSpPr>
          <p:spPr>
            <a:xfrm>
              <a:off x="15788396" y="8808205"/>
              <a:ext cx="2191286" cy="3637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kk-KZ" sz="4000" b="1" dirty="0" smtClean="0">
                  <a:solidFill>
                    <a:srgbClr val="00B050"/>
                  </a:solidFill>
                  <a:latin typeface="Lato" panose="020F0502020204030203" pitchFamily="34" charset="0"/>
                  <a:ea typeface="Lato" panose="020F0502020204030203" pitchFamily="34" charset="0"/>
                  <a:cs typeface="Lato" panose="020F0502020204030203" pitchFamily="34" charset="0"/>
                </a:rPr>
                <a:t>Качество</a:t>
              </a:r>
              <a:endParaRPr sz="4000" b="1" dirty="0">
                <a:solidFill>
                  <a:srgbClr val="00B050"/>
                </a:solidFill>
                <a:latin typeface="Lato" panose="020F0502020204030203" pitchFamily="34" charset="0"/>
                <a:ea typeface="Lato" panose="020F0502020204030203" pitchFamily="34" charset="0"/>
                <a:cs typeface="Lato" panose="020F0502020204030203" pitchFamily="34" charset="0"/>
              </a:endParaRPr>
            </a:p>
          </p:txBody>
        </p:sp>
      </p:grpSp>
      <p:pic>
        <p:nvPicPr>
          <p:cNvPr id="6" name="Picture 4" descr="C:\Users\User\Downloads\Эмблема РГТК.jpg"/>
          <p:cNvPicPr>
            <a:picLocks noChangeAspect="1" noChangeArrowheads="1"/>
          </p:cNvPicPr>
          <p:nvPr/>
        </p:nvPicPr>
        <p:blipFill>
          <a:blip r:embed="rId2" cstate="print"/>
          <a:srcRect/>
          <a:stretch>
            <a:fillRect/>
          </a:stretch>
        </p:blipFill>
        <p:spPr bwMode="auto">
          <a:xfrm>
            <a:off x="0" y="0"/>
            <a:ext cx="3135086" cy="3135086"/>
          </a:xfrm>
          <a:prstGeom prst="rect">
            <a:avLst/>
          </a:prstGeom>
          <a:noFill/>
        </p:spPr>
      </p:pic>
      <p:sp>
        <p:nvSpPr>
          <p:cNvPr id="22" name="Lorem ipsum dolor sit amet, consectetur adipiscing elit, sed do eiusmod tempor vulputate. Dis parturient montes nascetur ridiculus mus mauris vitae ultricies leo. Quis eleifend quam adipiscing vitae proin sagittis nisl rhoncus."/>
          <p:cNvSpPr txBox="1"/>
          <p:nvPr/>
        </p:nvSpPr>
        <p:spPr>
          <a:xfrm>
            <a:off x="757646" y="3141352"/>
            <a:ext cx="8255726" cy="8264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kk-KZ" sz="2400" b="1" i="1" dirty="0" smtClean="0">
                <a:solidFill>
                  <a:schemeClr val="bg1">
                    <a:lumMod val="10000"/>
                  </a:schemeClr>
                </a:solidFill>
              </a:rPr>
              <a:t>Процент успеваемости - 100 %</a:t>
            </a:r>
            <a:endParaRPr lang="ru-RU" sz="2400" b="1" i="1" dirty="0" smtClean="0">
              <a:solidFill>
                <a:schemeClr val="bg1">
                  <a:lumMod val="10000"/>
                </a:schemeClr>
              </a:solidFill>
            </a:endParaRPr>
          </a:p>
          <a:p>
            <a:r>
              <a:rPr lang="kk-KZ" sz="2400" b="1" i="1" dirty="0" smtClean="0">
                <a:solidFill>
                  <a:schemeClr val="bg1">
                    <a:lumMod val="10000"/>
                  </a:schemeClr>
                </a:solidFill>
              </a:rPr>
              <a:t>Процент качества – 96 %</a:t>
            </a:r>
            <a:endParaRPr lang="ru-RU" sz="2400" b="1" i="1" dirty="0" smtClean="0">
              <a:solidFill>
                <a:schemeClr val="bg1">
                  <a:lumMod val="10000"/>
                </a:schemeClr>
              </a:solidFill>
            </a:endParaRPr>
          </a:p>
          <a:p>
            <a:endParaRPr lang="kk-KZ" sz="2400" b="1" i="1" dirty="0" smtClean="0">
              <a:solidFill>
                <a:schemeClr val="bg1">
                  <a:lumMod val="10000"/>
                </a:schemeClr>
              </a:solidFill>
            </a:endParaRPr>
          </a:p>
          <a:p>
            <a:r>
              <a:rPr lang="kk-KZ" sz="2400" b="1" i="1" dirty="0" smtClean="0">
                <a:solidFill>
                  <a:schemeClr val="bg1">
                    <a:lumMod val="10000"/>
                  </a:schemeClr>
                </a:solidFill>
              </a:rPr>
              <a:t>Такие высокие показатели достигнуты, благодаря  тесному  сотрудничеству с руководителями и наставниками. </a:t>
            </a:r>
            <a:endParaRPr lang="ru-RU" sz="2400" b="1" i="1" dirty="0" smtClean="0">
              <a:solidFill>
                <a:schemeClr val="bg1">
                  <a:lumMod val="10000"/>
                </a:schemeClr>
              </a:solidFill>
            </a:endParaRPr>
          </a:p>
          <a:p>
            <a:r>
              <a:rPr lang="ru-RU" sz="2400" b="1" i="1" dirty="0" smtClean="0">
                <a:solidFill>
                  <a:schemeClr val="bg1">
                    <a:lumMod val="10000"/>
                  </a:schemeClr>
                </a:solidFill>
              </a:rPr>
              <a:t>Совместная работа колледжа и социальных партнеров помогает обучающимся: </a:t>
            </a:r>
          </a:p>
          <a:p>
            <a:r>
              <a:rPr lang="ru-RU" sz="2400" b="1" i="1" dirty="0" smtClean="0">
                <a:solidFill>
                  <a:schemeClr val="bg1">
                    <a:lumMod val="10000"/>
                  </a:schemeClr>
                </a:solidFill>
              </a:rPr>
              <a:t>- в получении положительных результатов в учебе; </a:t>
            </a:r>
          </a:p>
          <a:p>
            <a:r>
              <a:rPr lang="ru-RU" sz="2400" b="1" i="1" dirty="0" smtClean="0">
                <a:solidFill>
                  <a:schemeClr val="bg1">
                    <a:lumMod val="10000"/>
                  </a:schemeClr>
                </a:solidFill>
              </a:rPr>
              <a:t>- в повышении и закреплении качественных знаний; </a:t>
            </a:r>
          </a:p>
          <a:p>
            <a:r>
              <a:rPr lang="ru-RU" sz="2400" b="1" i="1" dirty="0" smtClean="0">
                <a:solidFill>
                  <a:schemeClr val="bg1">
                    <a:lumMod val="10000"/>
                  </a:schemeClr>
                </a:solidFill>
              </a:rPr>
              <a:t>- в изучении и освоении новой техники; повышает их конкурентоспособность на рынке труда; </a:t>
            </a:r>
          </a:p>
          <a:p>
            <a:r>
              <a:rPr lang="ru-RU" sz="2400" b="1" i="1" dirty="0" smtClean="0">
                <a:solidFill>
                  <a:schemeClr val="bg1">
                    <a:lumMod val="10000"/>
                  </a:schemeClr>
                </a:solidFill>
              </a:rPr>
              <a:t>- имеют место положительные отзывы со стороны работодателей.</a:t>
            </a:r>
          </a:p>
          <a:p>
            <a:r>
              <a:rPr lang="ru-RU" sz="2400" b="1" i="1" dirty="0" smtClean="0">
                <a:solidFill>
                  <a:schemeClr val="bg1">
                    <a:lumMod val="10000"/>
                  </a:schemeClr>
                </a:solidFill>
              </a:rPr>
              <a:t>Практика прошла в полном объеме.</a:t>
            </a:r>
            <a:endParaRPr sz="2400" b="1" i="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1" name="Rectangle"/>
          <p:cNvSpPr/>
          <p:nvPr/>
        </p:nvSpPr>
        <p:spPr>
          <a:xfrm>
            <a:off x="0" y="0"/>
            <a:ext cx="24384000" cy="13715999"/>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4"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3579223" y="2178330"/>
            <a:ext cx="18549257" cy="8024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fontAlgn="base"/>
            <a:r>
              <a:rPr lang="ru-RU" sz="4400" b="1" i="1" dirty="0" smtClean="0">
                <a:solidFill>
                  <a:schemeClr val="bg1">
                    <a:lumMod val="10000"/>
                  </a:schemeClr>
                </a:solidFill>
              </a:rPr>
              <a:t>	Разработан календарно-тематический план (КТП) прохождения практики, составлены 384 часовые темы, предоставленные обучающимся.</a:t>
            </a:r>
          </a:p>
          <a:p>
            <a:pPr algn="just" fontAlgn="base"/>
            <a:r>
              <a:rPr lang="ru-RU" sz="4400" b="1" i="1" dirty="0" smtClean="0">
                <a:solidFill>
                  <a:schemeClr val="bg1">
                    <a:lumMod val="10000"/>
                  </a:schemeClr>
                </a:solidFill>
              </a:rPr>
              <a:t>	Составлены маршрутные листы, графики посещения за практикантами. </a:t>
            </a:r>
            <a:endParaRPr lang="kk-KZ" sz="4400" b="1" i="1" dirty="0" smtClean="0">
              <a:solidFill>
                <a:schemeClr val="bg1">
                  <a:lumMod val="10000"/>
                </a:schemeClr>
              </a:solidFill>
            </a:endParaRPr>
          </a:p>
          <a:p>
            <a:pPr algn="just" fontAlgn="base"/>
            <a:r>
              <a:rPr lang="kk-KZ" sz="4400" b="1" i="1" dirty="0" smtClean="0">
                <a:solidFill>
                  <a:schemeClr val="bg1">
                    <a:lumMod val="10000"/>
                  </a:schemeClr>
                </a:solidFill>
              </a:rPr>
              <a:t>	С</a:t>
            </a:r>
            <a:r>
              <a:rPr lang="ru-RU" sz="4400" b="1" i="1" dirty="0" smtClean="0">
                <a:solidFill>
                  <a:schemeClr val="bg1">
                    <a:lumMod val="10000"/>
                  </a:schemeClr>
                </a:solidFill>
              </a:rPr>
              <a:t>оставлен "план производственного обучения", который планировался на каждый месяц.</a:t>
            </a:r>
          </a:p>
          <a:p>
            <a:pPr algn="just"/>
            <a:r>
              <a:rPr lang="kk-KZ" sz="4400" b="1" i="1" dirty="0" smtClean="0">
                <a:solidFill>
                  <a:schemeClr val="bg1">
                    <a:lumMod val="10000"/>
                  </a:schemeClr>
                </a:solidFill>
              </a:rPr>
              <a:t>	Всем студентам был выдано дневник для выставления оценок практики. </a:t>
            </a:r>
            <a:endParaRPr sz="4000" b="1" i="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65" name="&quot;"/>
          <p:cNvSpPr txBox="1"/>
          <p:nvPr/>
        </p:nvSpPr>
        <p:spPr>
          <a:xfrm>
            <a:off x="22260870" y="8738103"/>
            <a:ext cx="821819"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5000" b="0">
                <a:solidFill>
                  <a:srgbClr val="F4F4F4"/>
                </a:solidFill>
                <a:latin typeface="Goudy Bookletter 1911"/>
                <a:ea typeface="Goudy Bookletter 1911"/>
                <a:cs typeface="Goudy Bookletter 1911"/>
                <a:sym typeface="Goudy Bookletter 1911"/>
              </a:defRPr>
            </a:lvl1pPr>
          </a:lstStyle>
          <a:p>
            <a:r>
              <a:rPr dirty="0">
                <a:solidFill>
                  <a:schemeClr val="bg1"/>
                </a:solidFill>
              </a:rPr>
              <a:t>"</a:t>
            </a:r>
          </a:p>
        </p:txBody>
      </p:sp>
      <p:pic>
        <p:nvPicPr>
          <p:cNvPr id="7" name="Picture 4" descr="C:\Users\User\Downloads\Эмблема РГТК.jpg"/>
          <p:cNvPicPr>
            <a:picLocks noChangeAspect="1" noChangeArrowheads="1"/>
          </p:cNvPicPr>
          <p:nvPr/>
        </p:nvPicPr>
        <p:blipFill>
          <a:blip r:embed="rId2" cstate="print"/>
          <a:srcRect/>
          <a:stretch>
            <a:fillRect/>
          </a:stretch>
        </p:blipFill>
        <p:spPr bwMode="auto">
          <a:xfrm>
            <a:off x="0" y="0"/>
            <a:ext cx="3135086" cy="3135086"/>
          </a:xfrm>
          <a:prstGeom prst="rect">
            <a:avLst/>
          </a:prstGeom>
          <a:noFill/>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3" name="Rectangle"/>
          <p:cNvSpPr/>
          <p:nvPr/>
        </p:nvSpPr>
        <p:spPr>
          <a:xfrm>
            <a:off x="584200" y="665360"/>
            <a:ext cx="23215601" cy="1238528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4" name="Graphic 5"/>
          <p:cNvSpPr/>
          <p:nvPr/>
        </p:nvSpPr>
        <p:spPr>
          <a:xfrm rot="14946619">
            <a:off x="15706069" y="-1749669"/>
            <a:ext cx="9847760" cy="9513083"/>
          </a:xfrm>
          <a:custGeom>
            <a:avLst/>
            <a:gdLst/>
            <a:ahLst/>
            <a:cxnLst>
              <a:cxn ang="0">
                <a:pos x="wd2" y="hd2"/>
              </a:cxn>
              <a:cxn ang="5400000">
                <a:pos x="wd2" y="hd2"/>
              </a:cxn>
              <a:cxn ang="10800000">
                <a:pos x="wd2" y="hd2"/>
              </a:cxn>
              <a:cxn ang="16200000">
                <a:pos x="wd2" y="hd2"/>
              </a:cxn>
            </a:cxnLst>
            <a:rect l="0" t="0" r="r" b="b"/>
            <a:pathLst>
              <a:path w="20599" h="20537" extrusionOk="0">
                <a:moveTo>
                  <a:pt x="20324" y="2721"/>
                </a:moveTo>
                <a:cubicBezTo>
                  <a:pt x="20473" y="2103"/>
                  <a:pt x="20440" y="1394"/>
                  <a:pt x="20194" y="702"/>
                </a:cubicBezTo>
                <a:cubicBezTo>
                  <a:pt x="20103" y="485"/>
                  <a:pt x="19996" y="274"/>
                  <a:pt x="19880" y="74"/>
                </a:cubicBezTo>
                <a:cubicBezTo>
                  <a:pt x="19371" y="-30"/>
                  <a:pt x="18850" y="-27"/>
                  <a:pt x="18341" y="104"/>
                </a:cubicBezTo>
                <a:cubicBezTo>
                  <a:pt x="18293" y="117"/>
                  <a:pt x="18241" y="130"/>
                  <a:pt x="18192" y="147"/>
                </a:cubicBezTo>
                <a:cubicBezTo>
                  <a:pt x="18144" y="157"/>
                  <a:pt x="18095" y="167"/>
                  <a:pt x="18046" y="181"/>
                </a:cubicBezTo>
                <a:cubicBezTo>
                  <a:pt x="17457" y="331"/>
                  <a:pt x="16948" y="629"/>
                  <a:pt x="16534" y="1033"/>
                </a:cubicBezTo>
                <a:cubicBezTo>
                  <a:pt x="16038" y="1625"/>
                  <a:pt x="15814" y="2414"/>
                  <a:pt x="15850" y="3223"/>
                </a:cubicBezTo>
                <a:cubicBezTo>
                  <a:pt x="15759" y="2912"/>
                  <a:pt x="15708" y="2588"/>
                  <a:pt x="15695" y="2260"/>
                </a:cubicBezTo>
                <a:cubicBezTo>
                  <a:pt x="15254" y="3283"/>
                  <a:pt x="15089" y="4463"/>
                  <a:pt x="15494" y="5744"/>
                </a:cubicBezTo>
                <a:cubicBezTo>
                  <a:pt x="15701" y="6399"/>
                  <a:pt x="16511" y="8709"/>
                  <a:pt x="16689" y="9642"/>
                </a:cubicBezTo>
                <a:cubicBezTo>
                  <a:pt x="15889" y="7007"/>
                  <a:pt x="14260" y="5727"/>
                  <a:pt x="11399" y="5409"/>
                </a:cubicBezTo>
                <a:cubicBezTo>
                  <a:pt x="9605" y="5209"/>
                  <a:pt x="7603" y="6041"/>
                  <a:pt x="6369" y="7205"/>
                </a:cubicBezTo>
                <a:cubicBezTo>
                  <a:pt x="6803" y="7081"/>
                  <a:pt x="7243" y="7024"/>
                  <a:pt x="7677" y="7031"/>
                </a:cubicBezTo>
                <a:cubicBezTo>
                  <a:pt x="6602" y="7332"/>
                  <a:pt x="5620" y="8037"/>
                  <a:pt x="4966" y="9083"/>
                </a:cubicBezTo>
                <a:cubicBezTo>
                  <a:pt x="4639" y="9729"/>
                  <a:pt x="4409" y="10441"/>
                  <a:pt x="4299" y="11193"/>
                </a:cubicBezTo>
                <a:cubicBezTo>
                  <a:pt x="4448" y="10986"/>
                  <a:pt x="4610" y="10795"/>
                  <a:pt x="4788" y="10618"/>
                </a:cubicBezTo>
                <a:cubicBezTo>
                  <a:pt x="4493" y="11146"/>
                  <a:pt x="4299" y="11734"/>
                  <a:pt x="4214" y="12350"/>
                </a:cubicBezTo>
                <a:cubicBezTo>
                  <a:pt x="4211" y="12373"/>
                  <a:pt x="4211" y="12396"/>
                  <a:pt x="4211" y="12420"/>
                </a:cubicBezTo>
                <a:cubicBezTo>
                  <a:pt x="4172" y="13292"/>
                  <a:pt x="4308" y="14135"/>
                  <a:pt x="4580" y="14904"/>
                </a:cubicBezTo>
                <a:cubicBezTo>
                  <a:pt x="4875" y="15004"/>
                  <a:pt x="5183" y="15074"/>
                  <a:pt x="5497" y="15128"/>
                </a:cubicBezTo>
                <a:cubicBezTo>
                  <a:pt x="6482" y="15211"/>
                  <a:pt x="7431" y="14954"/>
                  <a:pt x="8212" y="14436"/>
                </a:cubicBezTo>
                <a:cubicBezTo>
                  <a:pt x="8001" y="14680"/>
                  <a:pt x="7765" y="14904"/>
                  <a:pt x="7502" y="15101"/>
                </a:cubicBezTo>
                <a:cubicBezTo>
                  <a:pt x="7713" y="15061"/>
                  <a:pt x="7920" y="15007"/>
                  <a:pt x="8124" y="14944"/>
                </a:cubicBezTo>
                <a:cubicBezTo>
                  <a:pt x="8144" y="14934"/>
                  <a:pt x="8166" y="14927"/>
                  <a:pt x="8186" y="14917"/>
                </a:cubicBezTo>
                <a:cubicBezTo>
                  <a:pt x="9342" y="14379"/>
                  <a:pt x="10188" y="13426"/>
                  <a:pt x="10632" y="12316"/>
                </a:cubicBezTo>
                <a:cubicBezTo>
                  <a:pt x="10583" y="12757"/>
                  <a:pt x="10473" y="13199"/>
                  <a:pt x="10304" y="13630"/>
                </a:cubicBezTo>
                <a:cubicBezTo>
                  <a:pt x="11253" y="12580"/>
                  <a:pt x="11801" y="11273"/>
                  <a:pt x="11934" y="9929"/>
                </a:cubicBezTo>
                <a:cubicBezTo>
                  <a:pt x="12005" y="10340"/>
                  <a:pt x="12037" y="10762"/>
                  <a:pt x="12028" y="11190"/>
                </a:cubicBezTo>
                <a:cubicBezTo>
                  <a:pt x="12264" y="10554"/>
                  <a:pt x="12410" y="9872"/>
                  <a:pt x="12439" y="9154"/>
                </a:cubicBezTo>
                <a:cubicBezTo>
                  <a:pt x="12462" y="8619"/>
                  <a:pt x="12436" y="7803"/>
                  <a:pt x="12160" y="7168"/>
                </a:cubicBezTo>
                <a:cubicBezTo>
                  <a:pt x="8801" y="6379"/>
                  <a:pt x="6608" y="9668"/>
                  <a:pt x="5970" y="11601"/>
                </a:cubicBezTo>
                <a:cubicBezTo>
                  <a:pt x="6628" y="9321"/>
                  <a:pt x="8377" y="6513"/>
                  <a:pt x="11681" y="6452"/>
                </a:cubicBezTo>
                <a:cubicBezTo>
                  <a:pt x="13826" y="6412"/>
                  <a:pt x="15163" y="8124"/>
                  <a:pt x="15763" y="9682"/>
                </a:cubicBezTo>
                <a:cubicBezTo>
                  <a:pt x="16132" y="10645"/>
                  <a:pt x="17159" y="14305"/>
                  <a:pt x="13482" y="16813"/>
                </a:cubicBezTo>
                <a:cubicBezTo>
                  <a:pt x="11354" y="18264"/>
                  <a:pt x="8636" y="18782"/>
                  <a:pt x="6100" y="17829"/>
                </a:cubicBezTo>
                <a:cubicBezTo>
                  <a:pt x="3890" y="16997"/>
                  <a:pt x="2297" y="15258"/>
                  <a:pt x="1561" y="13179"/>
                </a:cubicBezTo>
                <a:cubicBezTo>
                  <a:pt x="1535" y="13095"/>
                  <a:pt x="1509" y="13015"/>
                  <a:pt x="1484" y="12928"/>
                </a:cubicBezTo>
                <a:cubicBezTo>
                  <a:pt x="272" y="8622"/>
                  <a:pt x="2582" y="4122"/>
                  <a:pt x="6660" y="2705"/>
                </a:cubicBezTo>
                <a:cubicBezTo>
                  <a:pt x="6550" y="2735"/>
                  <a:pt x="6437" y="2762"/>
                  <a:pt x="6326" y="2795"/>
                </a:cubicBezTo>
                <a:cubicBezTo>
                  <a:pt x="1675" y="4189"/>
                  <a:pt x="-1001" y="9207"/>
                  <a:pt x="350" y="14008"/>
                </a:cubicBezTo>
                <a:cubicBezTo>
                  <a:pt x="1701" y="18809"/>
                  <a:pt x="6563" y="21570"/>
                  <a:pt x="11215" y="20176"/>
                </a:cubicBezTo>
                <a:cubicBezTo>
                  <a:pt x="12096" y="19912"/>
                  <a:pt x="12906" y="19517"/>
                  <a:pt x="13631" y="19019"/>
                </a:cubicBezTo>
                <a:cubicBezTo>
                  <a:pt x="15144" y="18036"/>
                  <a:pt x="16378" y="16582"/>
                  <a:pt x="17084" y="14767"/>
                </a:cubicBezTo>
                <a:cubicBezTo>
                  <a:pt x="18033" y="12330"/>
                  <a:pt x="17551" y="10023"/>
                  <a:pt x="16686" y="7800"/>
                </a:cubicBezTo>
                <a:cubicBezTo>
                  <a:pt x="16138" y="6389"/>
                  <a:pt x="15565" y="3985"/>
                  <a:pt x="18552" y="1662"/>
                </a:cubicBezTo>
                <a:cubicBezTo>
                  <a:pt x="17632" y="2517"/>
                  <a:pt x="16054" y="4182"/>
                  <a:pt x="16738" y="6526"/>
                </a:cubicBezTo>
                <a:cubicBezTo>
                  <a:pt x="17052" y="6539"/>
                  <a:pt x="17729" y="6442"/>
                  <a:pt x="18040" y="6362"/>
                </a:cubicBezTo>
                <a:cubicBezTo>
                  <a:pt x="18458" y="6255"/>
                  <a:pt x="18834" y="6071"/>
                  <a:pt x="19157" y="5824"/>
                </a:cubicBezTo>
                <a:cubicBezTo>
                  <a:pt x="18908" y="5881"/>
                  <a:pt x="18652" y="5907"/>
                  <a:pt x="18396" y="5904"/>
                </a:cubicBezTo>
                <a:cubicBezTo>
                  <a:pt x="19164" y="5650"/>
                  <a:pt x="19828" y="5102"/>
                  <a:pt x="20259" y="4296"/>
                </a:cubicBezTo>
                <a:cubicBezTo>
                  <a:pt x="20039" y="4470"/>
                  <a:pt x="19802" y="4604"/>
                  <a:pt x="19546" y="4694"/>
                </a:cubicBezTo>
                <a:cubicBezTo>
                  <a:pt x="20113" y="4243"/>
                  <a:pt x="20505" y="3527"/>
                  <a:pt x="20596" y="2638"/>
                </a:cubicBezTo>
                <a:cubicBezTo>
                  <a:pt x="20596" y="2621"/>
                  <a:pt x="20596" y="2608"/>
                  <a:pt x="20599" y="2591"/>
                </a:cubicBezTo>
                <a:cubicBezTo>
                  <a:pt x="20596" y="2437"/>
                  <a:pt x="20586" y="2280"/>
                  <a:pt x="20567" y="2123"/>
                </a:cubicBezTo>
                <a:cubicBezTo>
                  <a:pt x="20512" y="2344"/>
                  <a:pt x="20427" y="2541"/>
                  <a:pt x="20324" y="2721"/>
                </a:cubicBezTo>
                <a:close/>
              </a:path>
            </a:pathLst>
          </a:custGeom>
          <a:solidFill>
            <a:schemeClr val="accent2"/>
          </a:solidFill>
          <a:ln w="12700">
            <a:miter lim="400000"/>
          </a:ln>
        </p:spPr>
        <p:txBody>
          <a:bodyPr lIns="45719" rIns="45719" anchor="ctr"/>
          <a:lstStyle/>
          <a:p>
            <a:pPr algn="l" defTabSz="914400">
              <a:defRPr sz="1800" b="0">
                <a:latin typeface="Calibri"/>
                <a:ea typeface="Calibri"/>
                <a:cs typeface="Calibri"/>
                <a:sym typeface="Calibri"/>
              </a:defRPr>
            </a:pPr>
            <a:endParaRPr/>
          </a:p>
        </p:txBody>
      </p:sp>
      <p:grpSp>
        <p:nvGrpSpPr>
          <p:cNvPr id="192" name="Group"/>
          <p:cNvGrpSpPr/>
          <p:nvPr/>
        </p:nvGrpSpPr>
        <p:grpSpPr>
          <a:xfrm>
            <a:off x="3332041" y="9262761"/>
            <a:ext cx="17928923" cy="2454967"/>
            <a:chOff x="24391" y="5284587"/>
            <a:chExt cx="17928921" cy="2454967"/>
          </a:xfrm>
        </p:grpSpPr>
        <p:grpSp>
          <p:nvGrpSpPr>
            <p:cNvPr id="183" name="Group"/>
            <p:cNvGrpSpPr/>
            <p:nvPr/>
          </p:nvGrpSpPr>
          <p:grpSpPr>
            <a:xfrm>
              <a:off x="24391" y="5284587"/>
              <a:ext cx="7534516" cy="2165666"/>
              <a:chOff x="24392" y="5284587"/>
              <a:chExt cx="7534514" cy="2165666"/>
            </a:xfrm>
          </p:grpSpPr>
          <p:grpSp>
            <p:nvGrpSpPr>
              <p:cNvPr id="181" name="Group"/>
              <p:cNvGrpSpPr/>
              <p:nvPr/>
            </p:nvGrpSpPr>
            <p:grpSpPr>
              <a:xfrm>
                <a:off x="339847" y="7039884"/>
                <a:ext cx="3846915" cy="410369"/>
                <a:chOff x="339848" y="341402"/>
                <a:chExt cx="3846913" cy="410368"/>
              </a:xfrm>
            </p:grpSpPr>
            <p:sp>
              <p:nvSpPr>
                <p:cNvPr id="178" name="more information"/>
                <p:cNvSpPr/>
                <p:nvPr/>
              </p:nvSpPr>
              <p:spPr>
                <a:xfrm>
                  <a:off x="339848" y="341402"/>
                  <a:ext cx="3291732" cy="41036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000" b="0" cap="small" spc="400">
                      <a:solidFill>
                        <a:srgbClr val="F4F4F4"/>
                      </a:solidFill>
                      <a:latin typeface="Goudy Bookletter 1911"/>
                      <a:ea typeface="Goudy Bookletter 1911"/>
                      <a:cs typeface="Goudy Bookletter 1911"/>
                      <a:sym typeface="Goudy Bookletter 1911"/>
                    </a:defRPr>
                  </a:lvl1pPr>
                </a:lstStyle>
                <a:p>
                  <a:r>
                    <a:rPr dirty="0">
                      <a:solidFill>
                        <a:schemeClr val="bg1"/>
                      </a:solidFill>
                    </a:rPr>
                    <a:t>more information</a:t>
                  </a:r>
                </a:p>
              </p:txBody>
            </p:sp>
            <p:sp>
              <p:nvSpPr>
                <p:cNvPr id="180" name="Freeform 277"/>
                <p:cNvSpPr/>
                <p:nvPr/>
              </p:nvSpPr>
              <p:spPr>
                <a:xfrm>
                  <a:off x="3750549" y="418041"/>
                  <a:ext cx="436212" cy="240353"/>
                </a:xfrm>
                <a:custGeom>
                  <a:avLst/>
                  <a:gdLst/>
                  <a:ahLst/>
                  <a:cxnLst>
                    <a:cxn ang="0">
                      <a:pos x="wd2" y="hd2"/>
                    </a:cxn>
                    <a:cxn ang="5400000">
                      <a:pos x="wd2" y="hd2"/>
                    </a:cxn>
                    <a:cxn ang="10800000">
                      <a:pos x="wd2" y="hd2"/>
                    </a:cxn>
                    <a:cxn ang="16200000">
                      <a:pos x="wd2" y="hd2"/>
                    </a:cxn>
                  </a:cxnLst>
                  <a:rect l="0" t="0" r="r" b="b"/>
                  <a:pathLst>
                    <a:path w="21600" h="21502" extrusionOk="0">
                      <a:moveTo>
                        <a:pt x="21557" y="11121"/>
                      </a:moveTo>
                      <a:cubicBezTo>
                        <a:pt x="21568" y="11083"/>
                        <a:pt x="21568" y="11063"/>
                        <a:pt x="21578" y="11024"/>
                      </a:cubicBezTo>
                      <a:cubicBezTo>
                        <a:pt x="21578" y="11004"/>
                        <a:pt x="21589" y="10965"/>
                        <a:pt x="21589" y="10946"/>
                      </a:cubicBezTo>
                      <a:cubicBezTo>
                        <a:pt x="21600" y="10887"/>
                        <a:pt x="21600" y="10829"/>
                        <a:pt x="21600" y="10751"/>
                      </a:cubicBezTo>
                      <a:cubicBezTo>
                        <a:pt x="21600" y="10692"/>
                        <a:pt x="21600" y="10614"/>
                        <a:pt x="21589" y="10556"/>
                      </a:cubicBezTo>
                      <a:cubicBezTo>
                        <a:pt x="21589" y="10536"/>
                        <a:pt x="21578" y="10497"/>
                        <a:pt x="21578" y="10478"/>
                      </a:cubicBezTo>
                      <a:cubicBezTo>
                        <a:pt x="21578" y="10439"/>
                        <a:pt x="21568" y="10419"/>
                        <a:pt x="21557" y="10380"/>
                      </a:cubicBezTo>
                      <a:cubicBezTo>
                        <a:pt x="21546" y="10341"/>
                        <a:pt x="21535" y="10321"/>
                        <a:pt x="21524" y="10283"/>
                      </a:cubicBezTo>
                      <a:cubicBezTo>
                        <a:pt x="21514" y="10263"/>
                        <a:pt x="21514" y="10224"/>
                        <a:pt x="21503" y="10204"/>
                      </a:cubicBezTo>
                      <a:cubicBezTo>
                        <a:pt x="21481" y="10146"/>
                        <a:pt x="21460" y="10107"/>
                        <a:pt x="21438" y="10048"/>
                      </a:cubicBezTo>
                      <a:lnTo>
                        <a:pt x="16038" y="292"/>
                      </a:lnTo>
                      <a:cubicBezTo>
                        <a:pt x="15822" y="-98"/>
                        <a:pt x="15487" y="-98"/>
                        <a:pt x="15271" y="292"/>
                      </a:cubicBezTo>
                      <a:cubicBezTo>
                        <a:pt x="15055" y="682"/>
                        <a:pt x="15055" y="1287"/>
                        <a:pt x="15271" y="1678"/>
                      </a:cubicBezTo>
                      <a:lnTo>
                        <a:pt x="19753" y="9775"/>
                      </a:lnTo>
                      <a:lnTo>
                        <a:pt x="540" y="9775"/>
                      </a:lnTo>
                      <a:cubicBezTo>
                        <a:pt x="238" y="9775"/>
                        <a:pt x="0" y="10204"/>
                        <a:pt x="0" y="10751"/>
                      </a:cubicBezTo>
                      <a:cubicBezTo>
                        <a:pt x="0" y="11297"/>
                        <a:pt x="238" y="11726"/>
                        <a:pt x="540" y="11726"/>
                      </a:cubicBezTo>
                      <a:lnTo>
                        <a:pt x="19753" y="11726"/>
                      </a:lnTo>
                      <a:lnTo>
                        <a:pt x="15271" y="19824"/>
                      </a:lnTo>
                      <a:cubicBezTo>
                        <a:pt x="15055" y="20214"/>
                        <a:pt x="15055" y="20819"/>
                        <a:pt x="15271" y="21209"/>
                      </a:cubicBezTo>
                      <a:cubicBezTo>
                        <a:pt x="15379" y="21404"/>
                        <a:pt x="15520" y="21502"/>
                        <a:pt x="15649" y="21502"/>
                      </a:cubicBezTo>
                      <a:cubicBezTo>
                        <a:pt x="15779" y="21502"/>
                        <a:pt x="15930" y="21404"/>
                        <a:pt x="16027" y="21209"/>
                      </a:cubicBezTo>
                      <a:lnTo>
                        <a:pt x="21427" y="11453"/>
                      </a:lnTo>
                      <a:cubicBezTo>
                        <a:pt x="21449" y="11414"/>
                        <a:pt x="21470" y="11356"/>
                        <a:pt x="21492" y="11297"/>
                      </a:cubicBezTo>
                      <a:cubicBezTo>
                        <a:pt x="21503" y="11278"/>
                        <a:pt x="21503" y="11258"/>
                        <a:pt x="21514" y="11219"/>
                      </a:cubicBezTo>
                      <a:cubicBezTo>
                        <a:pt x="21535" y="11180"/>
                        <a:pt x="21546" y="11161"/>
                        <a:pt x="21557" y="11121"/>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l" defTabSz="914400">
                    <a:defRPr sz="1800" b="0">
                      <a:latin typeface="Calibri"/>
                      <a:ea typeface="Calibri"/>
                      <a:cs typeface="Calibri"/>
                      <a:sym typeface="Calibri"/>
                    </a:defRPr>
                  </a:pPr>
                  <a:endParaRPr/>
                </a:p>
              </p:txBody>
            </p:sp>
          </p:grpSp>
          <p:sp>
            <p:nvSpPr>
              <p:cNvPr id="182" name="Lorem ipsum dolor sit amet, consectetur adipiscing elit, sed do eiusmod tempor incididunt ut labore et dolore magna"/>
              <p:cNvSpPr txBox="1"/>
              <p:nvPr/>
            </p:nvSpPr>
            <p:spPr>
              <a:xfrm>
                <a:off x="24392" y="5284587"/>
                <a:ext cx="7534514" cy="13829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kk-KZ" sz="3200" b="1" i="1" dirty="0" smtClean="0">
                    <a:solidFill>
                      <a:schemeClr val="bg1">
                        <a:lumMod val="10000"/>
                      </a:schemeClr>
                    </a:solidFill>
                    <a:latin typeface="Times New Roman" pitchFamily="18" charset="0"/>
                    <a:cs typeface="Times New Roman" pitchFamily="18" charset="0"/>
                  </a:rPr>
                  <a:t>Для выставления фотографии  создал Instagram страниц </a:t>
                </a:r>
                <a:r>
                  <a:rPr lang="ru-RU" sz="3200" b="1" i="1" dirty="0" smtClean="0">
                    <a:solidFill>
                      <a:srgbClr val="0070C0"/>
                    </a:solidFill>
                    <a:latin typeface="Times New Roman" pitchFamily="18" charset="0"/>
                    <a:cs typeface="Times New Roman" pitchFamily="18" charset="0"/>
                  </a:rPr>
                  <a:t>@</a:t>
                </a:r>
                <a:r>
                  <a:rPr lang="en-US" sz="3200" b="1" i="1" dirty="0" err="1" smtClean="0">
                    <a:solidFill>
                      <a:srgbClr val="0070C0"/>
                    </a:solidFill>
                    <a:latin typeface="Times New Roman" pitchFamily="18" charset="0"/>
                    <a:cs typeface="Times New Roman" pitchFamily="18" charset="0"/>
                  </a:rPr>
                  <a:t>oboga</a:t>
                </a:r>
                <a:r>
                  <a:rPr lang="ru-RU" sz="3200" b="1" i="1" dirty="0" smtClean="0">
                    <a:solidFill>
                      <a:srgbClr val="0070C0"/>
                    </a:solidFill>
                    <a:latin typeface="Times New Roman" pitchFamily="18" charset="0"/>
                    <a:cs typeface="Times New Roman" pitchFamily="18" charset="0"/>
                  </a:rPr>
                  <a:t>_</a:t>
                </a:r>
                <a:r>
                  <a:rPr lang="en-US" sz="3200" b="1" i="1" dirty="0" err="1" smtClean="0">
                    <a:solidFill>
                      <a:srgbClr val="0070C0"/>
                    </a:solidFill>
                    <a:latin typeface="Times New Roman" pitchFamily="18" charset="0"/>
                    <a:cs typeface="Times New Roman" pitchFamily="18" charset="0"/>
                  </a:rPr>
                  <a:t>titeli</a:t>
                </a:r>
                <a:r>
                  <a:rPr lang="ru-RU" sz="3200" b="1" i="1" dirty="0" smtClean="0">
                    <a:solidFill>
                      <a:srgbClr val="0070C0"/>
                    </a:solidFill>
                    <a:latin typeface="Times New Roman" pitchFamily="18" charset="0"/>
                    <a:cs typeface="Times New Roman" pitchFamily="18" charset="0"/>
                  </a:rPr>
                  <a:t>21</a:t>
                </a:r>
                <a:endParaRPr b="1" i="1" dirty="0">
                  <a:solidFill>
                    <a:srgbClr val="0070C0"/>
                  </a:solidFill>
                  <a:latin typeface="Lato" panose="020F0502020204030203" pitchFamily="34" charset="0"/>
                  <a:ea typeface="Lato" panose="020F0502020204030203" pitchFamily="34" charset="0"/>
                  <a:cs typeface="Lato" panose="020F0502020204030203" pitchFamily="34" charset="0"/>
                </a:endParaRPr>
              </a:p>
            </p:txBody>
          </p:sp>
        </p:grpSp>
        <p:grpSp>
          <p:nvGrpSpPr>
            <p:cNvPr id="191" name="Group"/>
            <p:cNvGrpSpPr/>
            <p:nvPr/>
          </p:nvGrpSpPr>
          <p:grpSpPr>
            <a:xfrm>
              <a:off x="10418797" y="5284587"/>
              <a:ext cx="7534515" cy="2454967"/>
              <a:chOff x="233397" y="5284587"/>
              <a:chExt cx="7534514" cy="2454967"/>
            </a:xfrm>
          </p:grpSpPr>
          <p:sp>
            <p:nvSpPr>
              <p:cNvPr id="188" name="Freeform 277"/>
              <p:cNvSpPr/>
              <p:nvPr/>
            </p:nvSpPr>
            <p:spPr>
              <a:xfrm>
                <a:off x="3750549" y="7116523"/>
                <a:ext cx="436212" cy="240353"/>
              </a:xfrm>
              <a:custGeom>
                <a:avLst/>
                <a:gdLst/>
                <a:ahLst/>
                <a:cxnLst>
                  <a:cxn ang="0">
                    <a:pos x="wd2" y="hd2"/>
                  </a:cxn>
                  <a:cxn ang="5400000">
                    <a:pos x="wd2" y="hd2"/>
                  </a:cxn>
                  <a:cxn ang="10800000">
                    <a:pos x="wd2" y="hd2"/>
                  </a:cxn>
                  <a:cxn ang="16200000">
                    <a:pos x="wd2" y="hd2"/>
                  </a:cxn>
                </a:cxnLst>
                <a:rect l="0" t="0" r="r" b="b"/>
                <a:pathLst>
                  <a:path w="21600" h="21502" extrusionOk="0">
                    <a:moveTo>
                      <a:pt x="21557" y="11121"/>
                    </a:moveTo>
                    <a:cubicBezTo>
                      <a:pt x="21568" y="11083"/>
                      <a:pt x="21568" y="11063"/>
                      <a:pt x="21578" y="11024"/>
                    </a:cubicBezTo>
                    <a:cubicBezTo>
                      <a:pt x="21578" y="11004"/>
                      <a:pt x="21589" y="10965"/>
                      <a:pt x="21589" y="10946"/>
                    </a:cubicBezTo>
                    <a:cubicBezTo>
                      <a:pt x="21600" y="10887"/>
                      <a:pt x="21600" y="10829"/>
                      <a:pt x="21600" y="10751"/>
                    </a:cubicBezTo>
                    <a:cubicBezTo>
                      <a:pt x="21600" y="10692"/>
                      <a:pt x="21600" y="10614"/>
                      <a:pt x="21589" y="10556"/>
                    </a:cubicBezTo>
                    <a:cubicBezTo>
                      <a:pt x="21589" y="10536"/>
                      <a:pt x="21578" y="10497"/>
                      <a:pt x="21578" y="10478"/>
                    </a:cubicBezTo>
                    <a:cubicBezTo>
                      <a:pt x="21578" y="10439"/>
                      <a:pt x="21568" y="10419"/>
                      <a:pt x="21557" y="10380"/>
                    </a:cubicBezTo>
                    <a:cubicBezTo>
                      <a:pt x="21546" y="10341"/>
                      <a:pt x="21535" y="10321"/>
                      <a:pt x="21524" y="10283"/>
                    </a:cubicBezTo>
                    <a:cubicBezTo>
                      <a:pt x="21514" y="10263"/>
                      <a:pt x="21514" y="10224"/>
                      <a:pt x="21503" y="10204"/>
                    </a:cubicBezTo>
                    <a:cubicBezTo>
                      <a:pt x="21481" y="10146"/>
                      <a:pt x="21460" y="10107"/>
                      <a:pt x="21438" y="10048"/>
                    </a:cubicBezTo>
                    <a:lnTo>
                      <a:pt x="16038" y="292"/>
                    </a:lnTo>
                    <a:cubicBezTo>
                      <a:pt x="15822" y="-98"/>
                      <a:pt x="15487" y="-98"/>
                      <a:pt x="15271" y="292"/>
                    </a:cubicBezTo>
                    <a:cubicBezTo>
                      <a:pt x="15055" y="682"/>
                      <a:pt x="15055" y="1287"/>
                      <a:pt x="15271" y="1678"/>
                    </a:cubicBezTo>
                    <a:lnTo>
                      <a:pt x="19753" y="9775"/>
                    </a:lnTo>
                    <a:lnTo>
                      <a:pt x="540" y="9775"/>
                    </a:lnTo>
                    <a:cubicBezTo>
                      <a:pt x="238" y="9775"/>
                      <a:pt x="0" y="10204"/>
                      <a:pt x="0" y="10751"/>
                    </a:cubicBezTo>
                    <a:cubicBezTo>
                      <a:pt x="0" y="11297"/>
                      <a:pt x="238" y="11726"/>
                      <a:pt x="540" y="11726"/>
                    </a:cubicBezTo>
                    <a:lnTo>
                      <a:pt x="19753" y="11726"/>
                    </a:lnTo>
                    <a:lnTo>
                      <a:pt x="15271" y="19824"/>
                    </a:lnTo>
                    <a:cubicBezTo>
                      <a:pt x="15055" y="20214"/>
                      <a:pt x="15055" y="20819"/>
                      <a:pt x="15271" y="21209"/>
                    </a:cubicBezTo>
                    <a:cubicBezTo>
                      <a:pt x="15379" y="21404"/>
                      <a:pt x="15520" y="21502"/>
                      <a:pt x="15649" y="21502"/>
                    </a:cubicBezTo>
                    <a:cubicBezTo>
                      <a:pt x="15779" y="21502"/>
                      <a:pt x="15930" y="21404"/>
                      <a:pt x="16027" y="21209"/>
                    </a:cubicBezTo>
                    <a:lnTo>
                      <a:pt x="21427" y="11453"/>
                    </a:lnTo>
                    <a:cubicBezTo>
                      <a:pt x="21449" y="11414"/>
                      <a:pt x="21470" y="11356"/>
                      <a:pt x="21492" y="11297"/>
                    </a:cubicBezTo>
                    <a:cubicBezTo>
                      <a:pt x="21503" y="11278"/>
                      <a:pt x="21503" y="11258"/>
                      <a:pt x="21514" y="11219"/>
                    </a:cubicBezTo>
                    <a:cubicBezTo>
                      <a:pt x="21535" y="11180"/>
                      <a:pt x="21546" y="11161"/>
                      <a:pt x="21557" y="11121"/>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l" defTabSz="914400">
                  <a:defRPr sz="1800" b="0">
                    <a:latin typeface="Calibri"/>
                    <a:ea typeface="Calibri"/>
                    <a:cs typeface="Calibri"/>
                    <a:sym typeface="Calibri"/>
                  </a:defRPr>
                </a:pPr>
                <a:endParaRPr/>
              </a:p>
            </p:txBody>
          </p:sp>
          <p:sp>
            <p:nvSpPr>
              <p:cNvPr id="190" name="Lorem ipsum dolor sit amet, consectetur adipiscing elit, sed do eiusmod tempor incididunt ut labore et dolore magna"/>
              <p:cNvSpPr txBox="1"/>
              <p:nvPr/>
            </p:nvSpPr>
            <p:spPr>
              <a:xfrm>
                <a:off x="233397" y="5284587"/>
                <a:ext cx="7534514" cy="24549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kk-KZ" sz="2400" b="1" i="1" dirty="0" smtClean="0">
                    <a:solidFill>
                      <a:schemeClr val="bg1">
                        <a:lumMod val="10000"/>
                      </a:schemeClr>
                    </a:solidFill>
                    <a:latin typeface="Times New Roman" pitchFamily="18" charset="0"/>
                    <a:cs typeface="Times New Roman" pitchFamily="18" charset="0"/>
                  </a:rPr>
                  <a:t>для каждой участке создал отдельная ватсап группа где мы обсуждаем и решаем возникших вопросов или других проблем. Обучающиеся отчитываются об окончании работы и о прибытии на работу в данной группе</a:t>
                </a:r>
                <a:endParaRPr b="1" i="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endParaRPr>
              </a:p>
            </p:txBody>
          </p:sp>
        </p:grpSp>
      </p:grpSp>
      <p:pic>
        <p:nvPicPr>
          <p:cNvPr id="22" name="Picture 4" descr="C:\Users\User\Downloads\Эмблема РГТК.jpg"/>
          <p:cNvPicPr>
            <a:picLocks noChangeAspect="1" noChangeArrowheads="1"/>
          </p:cNvPicPr>
          <p:nvPr/>
        </p:nvPicPr>
        <p:blipFill>
          <a:blip r:embed="rId2" cstate="print"/>
          <a:srcRect/>
          <a:stretch>
            <a:fillRect/>
          </a:stretch>
        </p:blipFill>
        <p:spPr bwMode="auto">
          <a:xfrm>
            <a:off x="0" y="0"/>
            <a:ext cx="3135086" cy="3135086"/>
          </a:xfrm>
          <a:prstGeom prst="rect">
            <a:avLst/>
          </a:prstGeom>
          <a:noFill/>
        </p:spPr>
      </p:pic>
      <p:pic>
        <p:nvPicPr>
          <p:cNvPr id="23" name="Рисунок 18" descr="инста"/>
          <p:cNvPicPr>
            <a:picLocks noChangeAspect="1" noChangeArrowheads="1"/>
          </p:cNvPicPr>
          <p:nvPr/>
        </p:nvPicPr>
        <p:blipFill>
          <a:blip r:embed="rId3" cstate="print"/>
          <a:srcRect/>
          <a:stretch>
            <a:fillRect/>
          </a:stretch>
        </p:blipFill>
        <p:spPr bwMode="auto">
          <a:xfrm>
            <a:off x="3241470" y="3614246"/>
            <a:ext cx="7052062" cy="5529754"/>
          </a:xfrm>
          <a:prstGeom prst="rect">
            <a:avLst/>
          </a:prstGeom>
          <a:noFill/>
        </p:spPr>
      </p:pic>
      <p:pic>
        <p:nvPicPr>
          <p:cNvPr id="25" name="Рисунок 24"/>
          <p:cNvPicPr/>
          <p:nvPr/>
        </p:nvPicPr>
        <p:blipFill>
          <a:blip r:embed="rId4" cstate="print"/>
          <a:srcRect/>
          <a:stretch>
            <a:fillRect/>
          </a:stretch>
        </p:blipFill>
        <p:spPr bwMode="auto">
          <a:xfrm>
            <a:off x="12955634" y="3606809"/>
            <a:ext cx="9172845" cy="527593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4" name="Placeholder Title Text"/>
          <p:cNvSpPr txBox="1"/>
          <p:nvPr/>
        </p:nvSpPr>
        <p:spPr>
          <a:xfrm>
            <a:off x="3866606" y="834894"/>
            <a:ext cx="2006454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r>
              <a:rPr lang="kk-KZ" b="1" i="1" dirty="0" smtClean="0">
                <a:solidFill>
                  <a:schemeClr val="bg1">
                    <a:lumMod val="10000"/>
                  </a:schemeClr>
                </a:solidFill>
              </a:rPr>
              <a:t>Родительское собрание</a:t>
            </a:r>
            <a:endParaRPr b="1" i="1" dirty="0">
              <a:solidFill>
                <a:schemeClr val="bg1">
                  <a:lumMod val="10000"/>
                </a:schemeClr>
              </a:solidFill>
            </a:endParaRPr>
          </a:p>
        </p:txBody>
      </p:sp>
      <p:sp>
        <p:nvSpPr>
          <p:cNvPr id="205"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1093746" y="3444424"/>
            <a:ext cx="22210391" cy="32396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a:r>
              <a:rPr lang="kk-KZ" sz="3200" b="1" i="1" dirty="0" smtClean="0">
                <a:solidFill>
                  <a:schemeClr val="bg1">
                    <a:lumMod val="10000"/>
                  </a:schemeClr>
                </a:solidFill>
                <a:latin typeface="Times New Roman" pitchFamily="18" charset="0"/>
                <a:cs typeface="Times New Roman" pitchFamily="18" charset="0"/>
              </a:rPr>
              <a:t>Перед началом практики то есть 17-го сентября (это была суббота) с классным руководителем группы Сымбат Ердосовной провели онлайн-встречи с родителями через приложение "</a:t>
            </a:r>
            <a:r>
              <a:rPr lang="en-US" sz="3200" b="1" i="1" dirty="0" smtClean="0">
                <a:solidFill>
                  <a:schemeClr val="bg1">
                    <a:lumMod val="10000"/>
                  </a:schemeClr>
                </a:solidFill>
                <a:latin typeface="Times New Roman" pitchFamily="18" charset="0"/>
                <a:cs typeface="Times New Roman" pitchFamily="18" charset="0"/>
              </a:rPr>
              <a:t>ZOOM</a:t>
            </a:r>
            <a:r>
              <a:rPr lang="kk-KZ" sz="3200" b="1" i="1" dirty="0" smtClean="0">
                <a:solidFill>
                  <a:schemeClr val="bg1">
                    <a:lumMod val="10000"/>
                  </a:schemeClr>
                </a:solidFill>
                <a:latin typeface="Times New Roman" pitchFamily="18" charset="0"/>
                <a:cs typeface="Times New Roman" pitchFamily="18" charset="0"/>
              </a:rPr>
              <a:t>", провели пояснительную работу о предстоящем практике и ответили на поставленные вопросы. На этом собрании родителям были озвучены план и продолжительность предстоящей практики, а также режим работы. Кроме того, в период этой практики я просил чтобы детей не пропускали практику без уважительной причины.</a:t>
            </a:r>
            <a:endParaRPr lang="ru-RU" sz="3200" b="1" i="1" dirty="0" smtClean="0">
              <a:solidFill>
                <a:schemeClr val="bg1">
                  <a:lumMod val="10000"/>
                </a:schemeClr>
              </a:solidFill>
              <a:latin typeface="Times New Roman" pitchFamily="18" charset="0"/>
              <a:cs typeface="Times New Roman" pitchFamily="18" charset="0"/>
            </a:endParaRPr>
          </a:p>
        </p:txBody>
      </p:sp>
      <p:pic>
        <p:nvPicPr>
          <p:cNvPr id="10" name="Picture 4" descr="C:\Users\User\Downloads\Эмблема РГТК.jpg"/>
          <p:cNvPicPr>
            <a:picLocks noChangeAspect="1" noChangeArrowheads="1"/>
          </p:cNvPicPr>
          <p:nvPr/>
        </p:nvPicPr>
        <p:blipFill>
          <a:blip r:embed="rId2" cstate="print"/>
          <a:srcRect/>
          <a:stretch>
            <a:fillRect/>
          </a:stretch>
        </p:blipFill>
        <p:spPr bwMode="auto">
          <a:xfrm>
            <a:off x="0" y="0"/>
            <a:ext cx="3135086" cy="3135086"/>
          </a:xfrm>
          <a:prstGeom prst="rect">
            <a:avLst/>
          </a:prstGeom>
          <a:noFill/>
        </p:spPr>
      </p:pic>
      <p:pic>
        <p:nvPicPr>
          <p:cNvPr id="11" name="Рисунок 10" descr="C:\Users\User\Downloads\Собрание родители.jpg"/>
          <p:cNvPicPr/>
          <p:nvPr/>
        </p:nvPicPr>
        <p:blipFill>
          <a:blip r:embed="rId3" cstate="print"/>
          <a:srcRect r="22462"/>
          <a:stretch>
            <a:fillRect/>
          </a:stretch>
        </p:blipFill>
        <p:spPr bwMode="auto">
          <a:xfrm>
            <a:off x="5905586" y="6557555"/>
            <a:ext cx="11363511" cy="658368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122" name="Picture 2" descr="C:\Users\User\Desktop\ОПИ 21\ПЦК отчет\Спасио за внимание.jpg"/>
          <p:cNvPicPr>
            <a:picLocks noGrp="1" noChangeAspect="1" noChangeArrowheads="1"/>
          </p:cNvPicPr>
          <p:nvPr>
            <p:ph type="pic" sz="quarter" idx="10"/>
          </p:nvPr>
        </p:nvPicPr>
        <p:blipFill>
          <a:blip r:embed="rId2" cstate="print"/>
          <a:srcRect t="2362" b="2362"/>
          <a:stretch>
            <a:fillRect/>
          </a:stretch>
        </p:blipFill>
        <p:spPr bwMode="auto">
          <a:xfrm>
            <a:off x="573088" y="642938"/>
            <a:ext cx="12672649" cy="12385675"/>
          </a:xfrm>
          <a:prstGeom prst="rect">
            <a:avLst/>
          </a:prstGeom>
          <a:noFill/>
        </p:spPr>
      </p:pic>
      <p:sp>
        <p:nvSpPr>
          <p:cNvPr id="363" name="Rectangle"/>
          <p:cNvSpPr/>
          <p:nvPr/>
        </p:nvSpPr>
        <p:spPr>
          <a:xfrm>
            <a:off x="13715999" y="617308"/>
            <a:ext cx="10332357" cy="12385279"/>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65" name="01 January 2021"/>
          <p:cNvSpPr txBox="1"/>
          <p:nvPr/>
        </p:nvSpPr>
        <p:spPr>
          <a:xfrm>
            <a:off x="16328572" y="12282995"/>
            <a:ext cx="505550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000" b="0" cap="small" spc="400">
                <a:solidFill>
                  <a:srgbClr val="845E42"/>
                </a:solidFill>
                <a:latin typeface="Goudy Bookletter 1911"/>
                <a:ea typeface="Goudy Bookletter 1911"/>
                <a:cs typeface="Goudy Bookletter 1911"/>
                <a:sym typeface="Goudy Bookletter 1911"/>
              </a:defRPr>
            </a:lvl1pPr>
          </a:lstStyle>
          <a:p>
            <a:r>
              <a:rPr lang="kk-KZ" sz="2800" b="1" dirty="0" smtClean="0">
                <a:solidFill>
                  <a:schemeClr val="bg1">
                    <a:lumMod val="10000"/>
                  </a:schemeClr>
                </a:solidFill>
              </a:rPr>
              <a:t>09</a:t>
            </a:r>
            <a:r>
              <a:rPr sz="2800" b="1" dirty="0" smtClean="0">
                <a:solidFill>
                  <a:schemeClr val="bg1">
                    <a:lumMod val="10000"/>
                  </a:schemeClr>
                </a:solidFill>
              </a:rPr>
              <a:t> </a:t>
            </a:r>
            <a:r>
              <a:rPr lang="kk-KZ" sz="2800" b="1" dirty="0" smtClean="0">
                <a:solidFill>
                  <a:schemeClr val="bg1">
                    <a:lumMod val="10000"/>
                  </a:schemeClr>
                </a:solidFill>
              </a:rPr>
              <a:t>январь </a:t>
            </a:r>
            <a:r>
              <a:rPr sz="2800" b="1" dirty="0" smtClean="0">
                <a:solidFill>
                  <a:schemeClr val="bg1">
                    <a:lumMod val="10000"/>
                  </a:schemeClr>
                </a:solidFill>
              </a:rPr>
              <a:t>202</a:t>
            </a:r>
            <a:r>
              <a:rPr lang="kk-KZ" sz="2800" b="1" dirty="0" smtClean="0">
                <a:solidFill>
                  <a:schemeClr val="bg1">
                    <a:lumMod val="10000"/>
                  </a:schemeClr>
                </a:solidFill>
              </a:rPr>
              <a:t>3</a:t>
            </a:r>
            <a:endParaRPr sz="2800" b="1" dirty="0">
              <a:solidFill>
                <a:schemeClr val="bg1">
                  <a:lumMod val="10000"/>
                </a:schemeClr>
              </a:solidFill>
            </a:endParaRPr>
          </a:p>
        </p:txBody>
      </p:sp>
      <p:sp>
        <p:nvSpPr>
          <p:cNvPr id="366" name="Lorem ipsum dolor sit amet, consectetur adipiscing elit, sed do eiusmod tempor vulputate. Dis parturient montes nascetur ridiculus mus mauris vitae ultricies leo."/>
          <p:cNvSpPr txBox="1"/>
          <p:nvPr/>
        </p:nvSpPr>
        <p:spPr>
          <a:xfrm>
            <a:off x="15498229" y="4904992"/>
            <a:ext cx="7048263" cy="5979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457200">
              <a:lnSpc>
                <a:spcPct val="130000"/>
              </a:lnSpc>
              <a:defRPr sz="2200" b="0">
                <a:solidFill>
                  <a:srgbClr val="786F5F"/>
                </a:solidFill>
                <a:latin typeface="Lato-Regular"/>
                <a:ea typeface="Lato-Regular"/>
                <a:cs typeface="Lato-Regular"/>
                <a:sym typeface="Lato-Regular"/>
              </a:defRPr>
            </a:lvl1pPr>
          </a:lstStyle>
          <a:p>
            <a:r>
              <a:rPr lang="ru-RU" sz="6000" b="1" i="1" dirty="0" smtClean="0">
                <a:solidFill>
                  <a:srgbClr val="FF0000"/>
                </a:solidFill>
                <a:latin typeface="Lato" panose="020F0502020204030203" pitchFamily="34" charset="0"/>
                <a:ea typeface="Lato" panose="020F0502020204030203" pitchFamily="34" charset="0"/>
                <a:cs typeface="Lato" panose="020F0502020204030203" pitchFamily="34" charset="0"/>
              </a:rPr>
              <a:t>В завершение презентации поздравляю всех коллег с новым 2023 годом!</a:t>
            </a:r>
            <a:endParaRPr sz="6000" b="1" i="1"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p:nvSpPr>
          <p:cNvPr id="367" name="Thank you!"/>
          <p:cNvSpPr txBox="1"/>
          <p:nvPr/>
        </p:nvSpPr>
        <p:spPr>
          <a:xfrm>
            <a:off x="13487209" y="2446369"/>
            <a:ext cx="999980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2000" b="0">
                <a:solidFill>
                  <a:srgbClr val="835E42"/>
                </a:solidFill>
                <a:latin typeface="Goudy Bookletter 1911"/>
                <a:ea typeface="Goudy Bookletter 1911"/>
                <a:cs typeface="Goudy Bookletter 1911"/>
                <a:sym typeface="Goudy Bookletter 1911"/>
              </a:defRPr>
            </a:lvl1pPr>
          </a:lstStyle>
          <a:p>
            <a:r>
              <a:rPr lang="kk-KZ" sz="6600" dirty="0" smtClean="0">
                <a:solidFill>
                  <a:schemeClr val="bg1">
                    <a:lumMod val="10000"/>
                  </a:schemeClr>
                </a:solidFill>
              </a:rPr>
              <a:t>ТЫҢДАҒАНДАРЫҢЫЗҒА РАХМЕТ</a:t>
            </a:r>
            <a:r>
              <a:rPr sz="6600" dirty="0" smtClean="0">
                <a:solidFill>
                  <a:schemeClr val="bg1">
                    <a:lumMod val="10000"/>
                  </a:schemeClr>
                </a:solidFill>
              </a:rPr>
              <a:t>!</a:t>
            </a:r>
            <a:endParaRPr sz="6600" dirty="0">
              <a:solidFill>
                <a:schemeClr val="bg1">
                  <a:lumMod val="10000"/>
                </a:schemeClr>
              </a:solidFill>
            </a:endParaRPr>
          </a:p>
        </p:txBody>
      </p:sp>
      <p:pic>
        <p:nvPicPr>
          <p:cNvPr id="8" name="Picture 4" descr="C:\Users\User\Downloads\Эмблема РГТК.jpg"/>
          <p:cNvPicPr>
            <a:picLocks noChangeAspect="1" noChangeArrowheads="1"/>
          </p:cNvPicPr>
          <p:nvPr/>
        </p:nvPicPr>
        <p:blipFill>
          <a:blip r:embed="rId3" cstate="print"/>
          <a:srcRect/>
          <a:stretch>
            <a:fillRect/>
          </a:stretch>
        </p:blipFill>
        <p:spPr bwMode="auto">
          <a:xfrm>
            <a:off x="0" y="0"/>
            <a:ext cx="3135086" cy="3135086"/>
          </a:xfrm>
          <a:prstGeom prst="rect">
            <a:avLst/>
          </a:prstGeo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60" name="Picture 12" descr="C:\Users\User\Downloads\ф 1.jpg"/>
          <p:cNvPicPr>
            <a:picLocks noChangeAspect="1" noChangeArrowheads="1"/>
          </p:cNvPicPr>
          <p:nvPr/>
        </p:nvPicPr>
        <p:blipFill>
          <a:blip r:embed="rId2" cstate="print"/>
          <a:srcRect/>
          <a:stretch>
            <a:fillRect/>
          </a:stretch>
        </p:blipFill>
        <p:spPr bwMode="auto">
          <a:xfrm>
            <a:off x="1" y="0"/>
            <a:ext cx="24384000" cy="13716000"/>
          </a:xfrm>
          <a:prstGeom prst="rect">
            <a:avLst/>
          </a:prstGeom>
          <a:noFill/>
        </p:spPr>
      </p:pic>
      <p:sp>
        <p:nvSpPr>
          <p:cNvPr id="131" name="Placeholder title text"/>
          <p:cNvSpPr txBox="1"/>
          <p:nvPr/>
        </p:nvSpPr>
        <p:spPr>
          <a:xfrm>
            <a:off x="3448178" y="1100764"/>
            <a:ext cx="1773977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r>
              <a:rPr lang="ru-RU" sz="7200" b="1" i="1" dirty="0" smtClean="0">
                <a:solidFill>
                  <a:srgbClr val="FFFF00"/>
                </a:solidFill>
              </a:rPr>
              <a:t>Производственная практика — это</a:t>
            </a:r>
            <a:endParaRPr sz="8000" dirty="0">
              <a:solidFill>
                <a:srgbClr val="FFFF00"/>
              </a:solidFill>
            </a:endParaRPr>
          </a:p>
        </p:txBody>
      </p:sp>
      <p:sp>
        <p:nvSpPr>
          <p:cNvPr id="132"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0" y="3291840"/>
            <a:ext cx="24384000" cy="101103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a:r>
              <a:rPr lang="ru-RU" sz="3600" b="1" i="1" dirty="0" smtClean="0">
                <a:solidFill>
                  <a:srgbClr val="FFFF00"/>
                </a:solidFill>
              </a:rPr>
              <a:t>Производственная практика — практическая часть учебного процесса подготовки квалифицированных рабочих и </a:t>
            </a:r>
            <a:r>
              <a:rPr lang="ru-RU" sz="3600" b="1" i="1" u="sng" dirty="0" smtClean="0">
                <a:solidFill>
                  <a:srgbClr val="FFFF00"/>
                </a:solidFill>
                <a:hlinkClick r:id="rId3" tooltip="Специалист (квалификация)"/>
              </a:rPr>
              <a:t>специалистов</a:t>
            </a:r>
            <a:r>
              <a:rPr lang="ru-RU" sz="3600" b="1" i="1" dirty="0" smtClean="0">
                <a:solidFill>
                  <a:srgbClr val="FFFF00"/>
                </a:solidFill>
              </a:rPr>
              <a:t>, проходящая, как правило, на различных предприятиях в условиях реального производства. Является заключительной частью учебной практики, проходящей в учебном заведении. Во время производственной практики происходит закрепление и конкретизация результатов теоретического учебно-практического обучения, приобретение студентами умения и навыков практической работы по присваиваемой квалификации и избранной специальности или профессии.</a:t>
            </a:r>
          </a:p>
          <a:p>
            <a:pPr algn="just"/>
            <a:r>
              <a:rPr lang="ru-RU" sz="3600" b="1" i="1" dirty="0" smtClean="0">
                <a:solidFill>
                  <a:srgbClr val="FFFF00"/>
                </a:solidFill>
              </a:rPr>
              <a:t>Трансформация практики, максимально приближенной к будущей профессиональной деятельности, в учебный процесс — явление закономерное, обусловленное требованиями Государственных образовательных стандартов Р</a:t>
            </a:r>
            <a:r>
              <a:rPr lang="kk-KZ" sz="3600" b="1" i="1" dirty="0" smtClean="0">
                <a:solidFill>
                  <a:srgbClr val="FFFF00"/>
                </a:solidFill>
              </a:rPr>
              <a:t>К</a:t>
            </a:r>
            <a:r>
              <a:rPr lang="ru-RU" sz="3600" b="1" i="1" dirty="0" smtClean="0">
                <a:solidFill>
                  <a:srgbClr val="FFFF00"/>
                </a:solidFill>
              </a:rPr>
              <a:t>.</a:t>
            </a:r>
          </a:p>
          <a:p>
            <a:pPr algn="just"/>
            <a:r>
              <a:rPr lang="ru-RU" sz="3600" b="1" i="1" dirty="0" smtClean="0">
                <a:solidFill>
                  <a:srgbClr val="FFFF00"/>
                </a:solidFill>
              </a:rPr>
              <a:t>Центральное место в подготовке компетентного специалиста принадлежит </a:t>
            </a:r>
            <a:r>
              <a:rPr lang="kk-KZ" sz="3600" b="1" i="1" dirty="0" smtClean="0">
                <a:solidFill>
                  <a:srgbClr val="FFFF00"/>
                </a:solidFill>
              </a:rPr>
              <a:t>производственной</a:t>
            </a:r>
            <a:r>
              <a:rPr lang="ru-RU" sz="3600" b="1" i="1" dirty="0" smtClean="0">
                <a:solidFill>
                  <a:srgbClr val="FFFF00"/>
                </a:solidFill>
              </a:rPr>
              <a:t> практике. На производстве формируются профессиональные компетенции, приобретается необходимая квалификация, воспитывается дисциплинированность, ответственность и любовь к труду.</a:t>
            </a:r>
            <a:endParaRPr lang="en-US" sz="3600" b="1" i="1" dirty="0">
              <a:solidFill>
                <a:srgbClr val="FFFF00"/>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C:\Users\User\Downloads\Эмблема РГТК.jpg"/>
          <p:cNvPicPr>
            <a:picLocks noChangeAspect="1" noChangeArrowheads="1"/>
          </p:cNvPicPr>
          <p:nvPr/>
        </p:nvPicPr>
        <p:blipFill>
          <a:blip r:embed="rId4" cstate="print"/>
          <a:srcRect/>
          <a:stretch>
            <a:fillRect/>
          </a:stretch>
        </p:blipFill>
        <p:spPr bwMode="auto">
          <a:xfrm>
            <a:off x="0" y="0"/>
            <a:ext cx="3135086" cy="3135086"/>
          </a:xfrm>
          <a:prstGeom prst="rect">
            <a:avLst/>
          </a:prstGeom>
          <a:noFill/>
        </p:spPr>
      </p:pic>
      <p:sp>
        <p:nvSpPr>
          <p:cNvPr id="2057" name="AutoShape 9" descr="Михайловский ГОК начал опытное производство премиальных окатышей под  металлизацию"/>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Михайловский ГОК начал опытное производство премиальных окатышей под  металлизацию"/>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3555" name="Picture 3" descr="Требования к спецодежде по охране труда в 2021 году - нормативы"/>
          <p:cNvPicPr>
            <a:picLocks noChangeAspect="1" noChangeArrowheads="1"/>
          </p:cNvPicPr>
          <p:nvPr/>
        </p:nvPicPr>
        <p:blipFill>
          <a:blip r:embed="rId2" cstate="print"/>
          <a:srcRect/>
          <a:stretch>
            <a:fillRect/>
          </a:stretch>
        </p:blipFill>
        <p:spPr bwMode="auto">
          <a:xfrm>
            <a:off x="10694126" y="0"/>
            <a:ext cx="13689874" cy="13689874"/>
          </a:xfrm>
          <a:prstGeom prst="rect">
            <a:avLst/>
          </a:prstGeom>
          <a:noFill/>
        </p:spPr>
      </p:pic>
      <p:sp>
        <p:nvSpPr>
          <p:cNvPr id="158" name="Placeholder Title Text"/>
          <p:cNvSpPr txBox="1"/>
          <p:nvPr/>
        </p:nvSpPr>
        <p:spPr>
          <a:xfrm>
            <a:off x="3844055" y="816857"/>
            <a:ext cx="9401682"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0000" b="0">
                <a:solidFill>
                  <a:srgbClr val="835E42"/>
                </a:solidFill>
                <a:latin typeface="Goudy Bookletter 1911"/>
                <a:ea typeface="Goudy Bookletter 1911"/>
                <a:cs typeface="Goudy Bookletter 1911"/>
                <a:sym typeface="Goudy Bookletter 1911"/>
              </a:defRPr>
            </a:lvl1pPr>
          </a:lstStyle>
          <a:p>
            <a:r>
              <a:rPr lang="kk-KZ" sz="2800" b="1" dirty="0" smtClean="0">
                <a:solidFill>
                  <a:srgbClr val="002060"/>
                </a:solidFill>
              </a:rPr>
              <a:t>	Производственная</a:t>
            </a:r>
            <a:r>
              <a:rPr lang="ru-RU" sz="2800" b="1" dirty="0" smtClean="0">
                <a:solidFill>
                  <a:srgbClr val="002060"/>
                </a:solidFill>
              </a:rPr>
              <a:t> практика прошла согласно перечня учебно-производственных работ  и графика учебного процесса  с 2</a:t>
            </a:r>
            <a:r>
              <a:rPr lang="kk-KZ" sz="2800" b="1" dirty="0" smtClean="0">
                <a:solidFill>
                  <a:srgbClr val="002060"/>
                </a:solidFill>
              </a:rPr>
              <a:t>6 сентября</a:t>
            </a:r>
            <a:r>
              <a:rPr lang="ru-RU" sz="2800" b="1" dirty="0" smtClean="0">
                <a:solidFill>
                  <a:srgbClr val="002060"/>
                </a:solidFill>
              </a:rPr>
              <a:t> 202</a:t>
            </a:r>
            <a:r>
              <a:rPr lang="kk-KZ" sz="2800" b="1" dirty="0" smtClean="0">
                <a:solidFill>
                  <a:srgbClr val="002060"/>
                </a:solidFill>
              </a:rPr>
              <a:t>2</a:t>
            </a:r>
            <a:r>
              <a:rPr lang="ru-RU" sz="2800" b="1" dirty="0" smtClean="0">
                <a:solidFill>
                  <a:srgbClr val="002060"/>
                </a:solidFill>
              </a:rPr>
              <a:t> года по </a:t>
            </a:r>
            <a:r>
              <a:rPr lang="kk-KZ" sz="2800" b="1" dirty="0" smtClean="0">
                <a:solidFill>
                  <a:srgbClr val="002060"/>
                </a:solidFill>
              </a:rPr>
              <a:t>26 декабря</a:t>
            </a:r>
            <a:r>
              <a:rPr lang="ru-RU" sz="2800" b="1" dirty="0" smtClean="0">
                <a:solidFill>
                  <a:srgbClr val="002060"/>
                </a:solidFill>
              </a:rPr>
              <a:t> 202</a:t>
            </a:r>
            <a:r>
              <a:rPr lang="kk-KZ" sz="2800" b="1" dirty="0" smtClean="0">
                <a:solidFill>
                  <a:srgbClr val="002060"/>
                </a:solidFill>
              </a:rPr>
              <a:t>2</a:t>
            </a:r>
            <a:r>
              <a:rPr lang="ru-RU" sz="2800" b="1" dirty="0" smtClean="0">
                <a:solidFill>
                  <a:srgbClr val="002060"/>
                </a:solidFill>
              </a:rPr>
              <a:t> года</a:t>
            </a:r>
          </a:p>
        </p:txBody>
      </p:sp>
      <p:sp>
        <p:nvSpPr>
          <p:cNvPr id="159"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1442088" y="3440343"/>
            <a:ext cx="11437889" cy="874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r>
              <a:rPr lang="ru-RU" sz="4800" b="1" dirty="0" smtClean="0">
                <a:solidFill>
                  <a:srgbClr val="002060"/>
                </a:solidFill>
              </a:rPr>
              <a:t>Группа в количестве 2</a:t>
            </a:r>
            <a:r>
              <a:rPr lang="kk-KZ" sz="4800" b="1" dirty="0" smtClean="0">
                <a:solidFill>
                  <a:srgbClr val="002060"/>
                </a:solidFill>
              </a:rPr>
              <a:t>5</a:t>
            </a:r>
            <a:r>
              <a:rPr lang="ru-RU" sz="4800" b="1" dirty="0" smtClean="0">
                <a:solidFill>
                  <a:srgbClr val="002060"/>
                </a:solidFill>
              </a:rPr>
              <a:t> студентов  были устроены  в подразделения  АО «ССГПО» </a:t>
            </a:r>
            <a:r>
              <a:rPr lang="kk-KZ" sz="4800" b="1" dirty="0" smtClean="0">
                <a:solidFill>
                  <a:srgbClr val="002060"/>
                </a:solidFill>
              </a:rPr>
              <a:t>ПК ЦРПО и ЦПО </a:t>
            </a:r>
            <a:endParaRPr lang="ru-RU" sz="4800" b="1" dirty="0" smtClean="0">
              <a:solidFill>
                <a:srgbClr val="002060"/>
              </a:solidFill>
            </a:endParaRPr>
          </a:p>
          <a:p>
            <a:r>
              <a:rPr lang="kk-KZ" sz="4800" b="1" dirty="0" smtClean="0">
                <a:solidFill>
                  <a:srgbClr val="002060"/>
                </a:solidFill>
              </a:rPr>
              <a:t>В участке Обогащения – 7 члеовек</a:t>
            </a:r>
            <a:endParaRPr lang="ru-RU" sz="4800" b="1" dirty="0" smtClean="0">
              <a:solidFill>
                <a:srgbClr val="002060"/>
              </a:solidFill>
            </a:endParaRPr>
          </a:p>
          <a:p>
            <a:r>
              <a:rPr lang="kk-KZ" sz="4800" b="1" dirty="0" smtClean="0">
                <a:solidFill>
                  <a:srgbClr val="002060"/>
                </a:solidFill>
              </a:rPr>
              <a:t>В участке Дробления – 5 человек</a:t>
            </a:r>
            <a:endParaRPr lang="ru-RU" sz="4800" b="1" dirty="0" smtClean="0">
              <a:solidFill>
                <a:srgbClr val="002060"/>
              </a:solidFill>
            </a:endParaRPr>
          </a:p>
          <a:p>
            <a:r>
              <a:rPr lang="kk-KZ" sz="4800" b="1" dirty="0" smtClean="0">
                <a:solidFill>
                  <a:srgbClr val="002060"/>
                </a:solidFill>
              </a:rPr>
              <a:t>В участке Обжиг – 2 человек</a:t>
            </a:r>
            <a:endParaRPr lang="ru-RU" sz="4800" b="1" dirty="0" smtClean="0">
              <a:solidFill>
                <a:srgbClr val="002060"/>
              </a:solidFill>
            </a:endParaRPr>
          </a:p>
          <a:p>
            <a:r>
              <a:rPr lang="kk-KZ" sz="4800" b="1" dirty="0" smtClean="0">
                <a:solidFill>
                  <a:srgbClr val="002060"/>
                </a:solidFill>
              </a:rPr>
              <a:t>В участке Сырых окатышей – 6 человек</a:t>
            </a:r>
            <a:endParaRPr lang="ru-RU" sz="4800" b="1" dirty="0" smtClean="0">
              <a:solidFill>
                <a:srgbClr val="002060"/>
              </a:solidFill>
            </a:endParaRPr>
          </a:p>
          <a:p>
            <a:r>
              <a:rPr lang="kk-KZ" sz="4800" b="1" dirty="0" smtClean="0">
                <a:solidFill>
                  <a:srgbClr val="002060"/>
                </a:solidFill>
              </a:rPr>
              <a:t>В участке Сортировки – 5 человек</a:t>
            </a:r>
            <a:endParaRPr sz="4800" b="1"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C:\Users\User\Downloads\Эмблема РГТК.jpg"/>
          <p:cNvPicPr>
            <a:picLocks noChangeAspect="1" noChangeArrowheads="1"/>
          </p:cNvPicPr>
          <p:nvPr/>
        </p:nvPicPr>
        <p:blipFill>
          <a:blip r:embed="rId3" cstate="print"/>
          <a:srcRect/>
          <a:stretch>
            <a:fillRect/>
          </a:stretch>
        </p:blipFill>
        <p:spPr bwMode="auto">
          <a:xfrm>
            <a:off x="0" y="0"/>
            <a:ext cx="3135086" cy="3135086"/>
          </a:xfrm>
          <a:prstGeom prst="rect">
            <a:avLst/>
          </a:prstGeom>
          <a:noFill/>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0" name="&quot;The road to success and the road to failure are almost exactly the same.&quot;"/>
          <p:cNvSpPr txBox="1"/>
          <p:nvPr/>
        </p:nvSpPr>
        <p:spPr>
          <a:xfrm>
            <a:off x="616077" y="3120466"/>
            <a:ext cx="11192745" cy="4411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835E42"/>
                </a:solidFill>
                <a:latin typeface="Goudy Bookletter 1911"/>
                <a:ea typeface="Goudy Bookletter 1911"/>
                <a:cs typeface="Goudy Bookletter 1911"/>
                <a:sym typeface="Goudy Bookletter 1911"/>
              </a:defRPr>
            </a:lvl1pPr>
          </a:lstStyle>
          <a:p>
            <a:pPr>
              <a:buFont typeface="Arial" pitchFamily="34" charset="0"/>
              <a:buChar char="•"/>
            </a:pPr>
            <a:r>
              <a:rPr lang="kk-KZ" sz="4000" b="1" i="1" dirty="0" smtClean="0">
                <a:solidFill>
                  <a:srgbClr val="FF0000"/>
                </a:solidFill>
              </a:rPr>
              <a:t>Андриенко Ксения – 86 баллов</a:t>
            </a:r>
          </a:p>
          <a:p>
            <a:pPr>
              <a:buFont typeface="Arial" pitchFamily="34" charset="0"/>
              <a:buChar char="•"/>
            </a:pPr>
            <a:r>
              <a:rPr lang="kk-KZ" sz="4000" b="1" i="1" dirty="0" smtClean="0">
                <a:solidFill>
                  <a:srgbClr val="FF0000"/>
                </a:solidFill>
              </a:rPr>
              <a:t>Андриянова Анна – 89 баллов</a:t>
            </a:r>
          </a:p>
          <a:p>
            <a:pPr>
              <a:buFont typeface="Arial" pitchFamily="34" charset="0"/>
              <a:buChar char="•"/>
            </a:pPr>
            <a:r>
              <a:rPr lang="kk-KZ" sz="4000" b="1" i="1" dirty="0" smtClean="0">
                <a:solidFill>
                  <a:srgbClr val="FF0000"/>
                </a:solidFill>
              </a:rPr>
              <a:t>Балашова София – 95 баллов</a:t>
            </a:r>
          </a:p>
          <a:p>
            <a:pPr>
              <a:buFont typeface="Arial" pitchFamily="34" charset="0"/>
              <a:buChar char="•"/>
            </a:pPr>
            <a:r>
              <a:rPr lang="kk-KZ" sz="4000" b="1" i="1" dirty="0" smtClean="0">
                <a:solidFill>
                  <a:srgbClr val="0070C0"/>
                </a:solidFill>
              </a:rPr>
              <a:t>Басков Евгений – 87 баллов</a:t>
            </a:r>
          </a:p>
          <a:p>
            <a:pPr>
              <a:buFont typeface="Arial" pitchFamily="34" charset="0"/>
              <a:buChar char="•"/>
            </a:pPr>
            <a:r>
              <a:rPr lang="kk-KZ" sz="4000" b="1" i="1" dirty="0" smtClean="0">
                <a:solidFill>
                  <a:srgbClr val="FF0000"/>
                </a:solidFill>
              </a:rPr>
              <a:t>Бурак Виолетта – 86 баллов</a:t>
            </a:r>
          </a:p>
          <a:p>
            <a:pPr>
              <a:buFont typeface="Arial" pitchFamily="34" charset="0"/>
              <a:buChar char="•"/>
            </a:pPr>
            <a:r>
              <a:rPr lang="kk-KZ" sz="4000" b="1" i="1" dirty="0" smtClean="0">
                <a:solidFill>
                  <a:srgbClr val="FF0000"/>
                </a:solidFill>
              </a:rPr>
              <a:t>Есенбаева Сабина – 86 баллов</a:t>
            </a:r>
          </a:p>
          <a:p>
            <a:pPr>
              <a:buFont typeface="Arial" pitchFamily="34" charset="0"/>
              <a:buChar char="•"/>
            </a:pPr>
            <a:r>
              <a:rPr lang="kk-KZ" sz="4000" b="1" i="1" dirty="0" smtClean="0">
                <a:solidFill>
                  <a:srgbClr val="0070C0"/>
                </a:solidFill>
              </a:rPr>
              <a:t>Жанаберген Жамбыл – 82 баллов</a:t>
            </a:r>
            <a:endParaRPr sz="4000" b="1" i="1" dirty="0">
              <a:solidFill>
                <a:srgbClr val="0070C0"/>
              </a:solidFill>
            </a:endParaRPr>
          </a:p>
        </p:txBody>
      </p:sp>
      <p:sp>
        <p:nvSpPr>
          <p:cNvPr id="171" name="Colin R. Davis"/>
          <p:cNvSpPr txBox="1"/>
          <p:nvPr/>
        </p:nvSpPr>
        <p:spPr>
          <a:xfrm>
            <a:off x="4049486" y="1558435"/>
            <a:ext cx="10946674"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000" b="0" cap="small" spc="400">
                <a:solidFill>
                  <a:srgbClr val="845E42"/>
                </a:solidFill>
                <a:latin typeface="Goudy Bookletter 1911"/>
                <a:ea typeface="Goudy Bookletter 1911"/>
                <a:cs typeface="Goudy Bookletter 1911"/>
                <a:sym typeface="Goudy Bookletter 1911"/>
              </a:defRPr>
            </a:lvl1pPr>
          </a:lstStyle>
          <a:p>
            <a:r>
              <a:rPr lang="kk-KZ" sz="5400" b="1" dirty="0" smtClean="0">
                <a:solidFill>
                  <a:schemeClr val="bg1">
                    <a:lumMod val="10000"/>
                  </a:schemeClr>
                </a:solidFill>
              </a:rPr>
              <a:t>В УЧАСТКЕ ОБОГАЩЕНИЯ:</a:t>
            </a:r>
            <a:endParaRPr sz="5400" b="1" dirty="0">
              <a:solidFill>
                <a:schemeClr val="bg1">
                  <a:lumMod val="10000"/>
                </a:schemeClr>
              </a:solidFill>
            </a:endParaRPr>
          </a:p>
        </p:txBody>
      </p:sp>
      <p:pic>
        <p:nvPicPr>
          <p:cNvPr id="7" name="Picture 4" descr="C:\Users\User\Downloads\Эмблема РГТК.jpg"/>
          <p:cNvPicPr>
            <a:picLocks noChangeAspect="1" noChangeArrowheads="1"/>
          </p:cNvPicPr>
          <p:nvPr/>
        </p:nvPicPr>
        <p:blipFill>
          <a:blip r:embed="rId2" cstate="print"/>
          <a:srcRect/>
          <a:stretch>
            <a:fillRect/>
          </a:stretch>
        </p:blipFill>
        <p:spPr bwMode="auto">
          <a:xfrm>
            <a:off x="0" y="0"/>
            <a:ext cx="3135086" cy="3135086"/>
          </a:xfrm>
          <a:prstGeom prst="rect">
            <a:avLst/>
          </a:prstGeom>
          <a:noFill/>
        </p:spPr>
      </p:pic>
      <p:pic>
        <p:nvPicPr>
          <p:cNvPr id="21508" name="Picture 4" descr="C:\Users\User\Downloads\Обогащение ф 1.jpg"/>
          <p:cNvPicPr>
            <a:picLocks noGrp="1" noChangeAspect="1" noChangeArrowheads="1"/>
          </p:cNvPicPr>
          <p:nvPr>
            <p:ph type="pic" sz="quarter" idx="11"/>
          </p:nvPr>
        </p:nvPicPr>
        <p:blipFill>
          <a:blip r:embed="rId3" cstate="print"/>
          <a:srcRect t="17949" b="17949"/>
          <a:stretch>
            <a:fillRect/>
          </a:stretch>
        </p:blipFill>
        <p:spPr bwMode="auto">
          <a:xfrm>
            <a:off x="14438720" y="3172279"/>
            <a:ext cx="9541226" cy="4587058"/>
          </a:xfrm>
          <a:prstGeom prst="rect">
            <a:avLst/>
          </a:prstGeom>
          <a:noFill/>
        </p:spPr>
      </p:pic>
      <p:pic>
        <p:nvPicPr>
          <p:cNvPr id="21509" name="Picture 5" descr="C:\Users\User\Downloads\Обогащение ф2.jpg"/>
          <p:cNvPicPr>
            <a:picLocks noGrp="1" noChangeAspect="1" noChangeArrowheads="1"/>
          </p:cNvPicPr>
          <p:nvPr>
            <p:ph type="pic" sz="quarter" idx="13"/>
          </p:nvPr>
        </p:nvPicPr>
        <p:blipFill>
          <a:blip r:embed="rId4" cstate="print"/>
          <a:srcRect t="17949" b="17949"/>
          <a:stretch>
            <a:fillRect/>
          </a:stretch>
        </p:blipFill>
        <p:spPr bwMode="auto">
          <a:xfrm>
            <a:off x="14358756" y="8089311"/>
            <a:ext cx="9584344" cy="4607786"/>
          </a:xfrm>
          <a:prstGeom prst="rect">
            <a:avLst/>
          </a:prstGeom>
          <a:noFill/>
        </p:spPr>
      </p:pic>
      <p:sp>
        <p:nvSpPr>
          <p:cNvPr id="13" name="Прямоугольник 12"/>
          <p:cNvSpPr/>
          <p:nvPr/>
        </p:nvSpPr>
        <p:spPr>
          <a:xfrm>
            <a:off x="687977" y="8030812"/>
            <a:ext cx="12192000" cy="2862322"/>
          </a:xfrm>
          <a:prstGeom prst="rect">
            <a:avLst/>
          </a:prstGeom>
        </p:spPr>
        <p:txBody>
          <a:bodyPr>
            <a:spAutoFit/>
          </a:bodyPr>
          <a:lstStyle/>
          <a:p>
            <a:pPr algn="just"/>
            <a:r>
              <a:rPr lang="ru-RU" sz="3600" i="1" dirty="0" err="1" smtClean="0"/>
              <a:t>Обогаще́ние</a:t>
            </a:r>
            <a:r>
              <a:rPr lang="ru-RU" sz="3600" i="1" dirty="0" smtClean="0"/>
              <a:t> </a:t>
            </a:r>
            <a:r>
              <a:rPr lang="ru-RU" sz="3600" i="1" dirty="0" err="1" smtClean="0"/>
              <a:t>поле́зных</a:t>
            </a:r>
            <a:r>
              <a:rPr lang="ru-RU" sz="3600" i="1" dirty="0" smtClean="0"/>
              <a:t> </a:t>
            </a:r>
            <a:r>
              <a:rPr lang="ru-RU" sz="3600" i="1" dirty="0" err="1" smtClean="0"/>
              <a:t>ископа́емых</a:t>
            </a:r>
            <a:r>
              <a:rPr lang="ru-RU" sz="3600" b="0" i="1" dirty="0" smtClean="0"/>
              <a:t> — совокупность методов и процессов первичной обработки минерального сырья, имеющая своей целью отделение всех ценных минералов от пустой породы, а также взаимное разделение ценных минералов.</a:t>
            </a:r>
            <a:endParaRPr lang="ru-RU" sz="3600" i="1" dirty="0"/>
          </a:p>
        </p:txBody>
      </p:sp>
      <p:pic>
        <p:nvPicPr>
          <p:cNvPr id="14" name="Picture 2" descr="C:\Users\User\Downloads\ССГПО эмблема.jpg"/>
          <p:cNvPicPr>
            <a:picLocks noChangeAspect="1" noChangeArrowheads="1"/>
          </p:cNvPicPr>
          <p:nvPr/>
        </p:nvPicPr>
        <p:blipFill>
          <a:blip r:embed="rId5" cstate="print"/>
          <a:srcRect/>
          <a:stretch>
            <a:fillRect/>
          </a:stretch>
        </p:blipFill>
        <p:spPr bwMode="auto">
          <a:xfrm>
            <a:off x="20594955" y="0"/>
            <a:ext cx="3789045" cy="2220686"/>
          </a:xfrm>
          <a:prstGeom prst="rect">
            <a:avLst/>
          </a:prstGeom>
          <a:noFill/>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3320" name="Picture 8" descr="C:\Users\User\Downloads\дробления ф3.jpg"/>
          <p:cNvPicPr>
            <a:picLocks noGrp="1" noChangeAspect="1" noChangeArrowheads="1"/>
          </p:cNvPicPr>
          <p:nvPr>
            <p:ph type="pic" sz="quarter" idx="10"/>
          </p:nvPr>
        </p:nvPicPr>
        <p:blipFill>
          <a:blip r:embed="rId2" cstate="print"/>
          <a:srcRect l="2586" r="2586"/>
          <a:stretch>
            <a:fillRect/>
          </a:stretch>
        </p:blipFill>
        <p:spPr bwMode="auto">
          <a:xfrm>
            <a:off x="725488" y="668338"/>
            <a:ext cx="12449175" cy="6062662"/>
          </a:xfrm>
          <a:prstGeom prst="rect">
            <a:avLst/>
          </a:prstGeom>
          <a:noFill/>
        </p:spPr>
      </p:pic>
      <p:sp>
        <p:nvSpPr>
          <p:cNvPr id="228" name="Rectangle"/>
          <p:cNvSpPr/>
          <p:nvPr/>
        </p:nvSpPr>
        <p:spPr>
          <a:xfrm>
            <a:off x="13393805" y="764902"/>
            <a:ext cx="10341769" cy="12385279"/>
          </a:xfrm>
          <a:prstGeom prst="rect">
            <a:avLst/>
          </a:prstGeom>
          <a:solidFill>
            <a:schemeClr val="accent1"/>
          </a:solidFill>
          <a:ln w="12700">
            <a:miter lim="400000"/>
          </a:ln>
        </p:spPr>
        <p:txBody>
          <a:bodyPr lIns="0" tIns="0" rIns="0" bIns="0" anchor="ctr"/>
          <a:lstStyle/>
          <a:p>
            <a:pPr algn="l">
              <a:defRPr sz="3200" b="0">
                <a:solidFill>
                  <a:srgbClr val="FFFFFF"/>
                </a:solidFill>
                <a:latin typeface="+mn-lt"/>
                <a:ea typeface="+mn-ea"/>
                <a:cs typeface="+mn-cs"/>
                <a:sym typeface="Helvetica Neue Medium"/>
              </a:defRPr>
            </a:pPr>
            <a:r>
              <a:rPr lang="ru-RU" sz="3200" i="1" dirty="0" smtClean="0">
                <a:solidFill>
                  <a:schemeClr val="bg1">
                    <a:lumMod val="10000"/>
                  </a:schemeClr>
                </a:solidFill>
                <a:sym typeface="Helvetica Neue Medium"/>
              </a:rPr>
              <a:t>	</a:t>
            </a:r>
          </a:p>
          <a:p>
            <a:pPr algn="l">
              <a:defRPr sz="3200" b="0">
                <a:solidFill>
                  <a:srgbClr val="FFFFFF"/>
                </a:solidFill>
                <a:latin typeface="+mn-lt"/>
                <a:ea typeface="+mn-ea"/>
                <a:cs typeface="+mn-cs"/>
                <a:sym typeface="Helvetica Neue Medium"/>
              </a:defRPr>
            </a:pPr>
            <a:endParaRPr lang="ru-RU" sz="3200" i="1" dirty="0" smtClean="0">
              <a:solidFill>
                <a:schemeClr val="bg1">
                  <a:lumMod val="10000"/>
                </a:schemeClr>
              </a:solidFill>
              <a:sym typeface="Helvetica Neue Medium"/>
            </a:endParaRPr>
          </a:p>
          <a:p>
            <a:pPr algn="l">
              <a:defRPr sz="3200" b="0">
                <a:solidFill>
                  <a:srgbClr val="FFFFFF"/>
                </a:solidFill>
                <a:latin typeface="+mn-lt"/>
                <a:ea typeface="+mn-ea"/>
                <a:cs typeface="+mn-cs"/>
                <a:sym typeface="Helvetica Neue Medium"/>
              </a:defRPr>
            </a:pPr>
            <a:endParaRPr lang="ru-RU" sz="3200" i="1" dirty="0" smtClean="0">
              <a:solidFill>
                <a:schemeClr val="bg1">
                  <a:lumMod val="10000"/>
                </a:schemeClr>
              </a:solidFill>
              <a:sym typeface="Helvetica Neue Medium"/>
            </a:endParaRPr>
          </a:p>
          <a:p>
            <a:pPr algn="l">
              <a:defRPr sz="3200" b="0">
                <a:solidFill>
                  <a:srgbClr val="FFFFFF"/>
                </a:solidFill>
                <a:latin typeface="+mn-lt"/>
                <a:ea typeface="+mn-ea"/>
                <a:cs typeface="+mn-cs"/>
                <a:sym typeface="Helvetica Neue Medium"/>
              </a:defRPr>
            </a:pPr>
            <a:endParaRPr lang="ru-RU" sz="3200" i="1" dirty="0" smtClean="0">
              <a:solidFill>
                <a:schemeClr val="bg1">
                  <a:lumMod val="10000"/>
                </a:schemeClr>
              </a:solidFill>
              <a:sym typeface="Helvetica Neue Medium"/>
            </a:endParaRPr>
          </a:p>
          <a:p>
            <a:pPr algn="l">
              <a:defRPr sz="3200" b="0">
                <a:solidFill>
                  <a:srgbClr val="FFFFFF"/>
                </a:solidFill>
                <a:latin typeface="+mn-lt"/>
                <a:ea typeface="+mn-ea"/>
                <a:cs typeface="+mn-cs"/>
                <a:sym typeface="Helvetica Neue Medium"/>
              </a:defRPr>
            </a:pPr>
            <a:endParaRPr lang="ru-RU" sz="3200" i="1" dirty="0" smtClean="0">
              <a:solidFill>
                <a:schemeClr val="bg1">
                  <a:lumMod val="10000"/>
                </a:schemeClr>
              </a:solidFill>
              <a:sym typeface="Helvetica Neue Medium"/>
            </a:endParaRPr>
          </a:p>
          <a:p>
            <a:pPr algn="l">
              <a:defRPr sz="3200" b="0">
                <a:solidFill>
                  <a:srgbClr val="FFFFFF"/>
                </a:solidFill>
                <a:latin typeface="+mn-lt"/>
                <a:ea typeface="+mn-ea"/>
                <a:cs typeface="+mn-cs"/>
                <a:sym typeface="Helvetica Neue Medium"/>
              </a:defRPr>
            </a:pPr>
            <a:r>
              <a:rPr lang="ru-RU" sz="3200" i="1" dirty="0" smtClean="0">
                <a:solidFill>
                  <a:schemeClr val="bg1">
                    <a:lumMod val="10000"/>
                  </a:schemeClr>
                </a:solidFill>
                <a:sym typeface="Helvetica Neue Medium"/>
              </a:rPr>
              <a:t>	Дробление – процесс уменьшения размеров кусков полезных ископаемых путем разрушения их действием внешних сил, преодолевающих внутренние силы сцепления, которые связываются между собой частицы твердого вещества.</a:t>
            </a:r>
            <a:endParaRPr i="1" dirty="0">
              <a:solidFill>
                <a:schemeClr val="bg1">
                  <a:lumMod val="10000"/>
                </a:schemeClr>
              </a:solidFill>
            </a:endParaRPr>
          </a:p>
        </p:txBody>
      </p:sp>
      <p:sp>
        <p:nvSpPr>
          <p:cNvPr id="232" name="Step-by-Step…"/>
          <p:cNvSpPr txBox="1"/>
          <p:nvPr/>
        </p:nvSpPr>
        <p:spPr>
          <a:xfrm>
            <a:off x="13706771" y="1798463"/>
            <a:ext cx="8865845"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8000" b="0">
                <a:solidFill>
                  <a:srgbClr val="835E42"/>
                </a:solidFill>
                <a:latin typeface="Goudy Bookletter 1911"/>
                <a:ea typeface="Goudy Bookletter 1911"/>
                <a:cs typeface="Goudy Bookletter 1911"/>
                <a:sym typeface="Goudy Bookletter 1911"/>
              </a:defRPr>
            </a:pPr>
            <a:r>
              <a:rPr lang="kk-KZ" sz="5400" dirty="0" smtClean="0">
                <a:solidFill>
                  <a:schemeClr val="bg1">
                    <a:lumMod val="10000"/>
                  </a:schemeClr>
                </a:solidFill>
              </a:rPr>
              <a:t>В УЧАСТКЕ ДРОБЛЕНИЯ:</a:t>
            </a:r>
            <a:endParaRPr sz="5400" dirty="0">
              <a:solidFill>
                <a:schemeClr val="bg1">
                  <a:lumMod val="10000"/>
                </a:schemeClr>
              </a:solidFill>
            </a:endParaRPr>
          </a:p>
        </p:txBody>
      </p:sp>
      <p:sp>
        <p:nvSpPr>
          <p:cNvPr id="233" name="Lorem ipsum dolor sit amet, consectetur adipiscing elit, sed do eiusmod tempor vulputate. Dis parturient montes nascetur ridiculus mus mauris vitae ultricies leo. Quis eleifend quam adipiscing vitae proin sagittis nisl rhoncus."/>
          <p:cNvSpPr txBox="1"/>
          <p:nvPr/>
        </p:nvSpPr>
        <p:spPr>
          <a:xfrm>
            <a:off x="14691955" y="2934243"/>
            <a:ext cx="8873439"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nSpc>
                <a:spcPct val="100000"/>
              </a:lnSpc>
              <a:buFont typeface="Arial" pitchFamily="34" charset="0"/>
              <a:buChar char="•"/>
            </a:pPr>
            <a:r>
              <a:rPr lang="kk-KZ" sz="3200" b="1" i="1" dirty="0" smtClean="0">
                <a:solidFill>
                  <a:srgbClr val="0070C0"/>
                </a:solidFill>
                <a:latin typeface="Lato" panose="020F0502020204030203" pitchFamily="34" charset="0"/>
                <a:ea typeface="Lato" panose="020F0502020204030203" pitchFamily="34" charset="0"/>
                <a:cs typeface="Lato" panose="020F0502020204030203" pitchFamily="34" charset="0"/>
              </a:rPr>
              <a:t>Әбубәкіров Манат – 85 баллов</a:t>
            </a:r>
          </a:p>
          <a:p>
            <a:pPr>
              <a:lnSpc>
                <a:spcPct val="100000"/>
              </a:lnSpc>
              <a:buFont typeface="Arial" pitchFamily="34" charset="0"/>
              <a:buChar char="•"/>
            </a:pPr>
            <a:r>
              <a:rPr lang="kk-KZ" sz="3200" b="1" i="1" dirty="0" smtClean="0">
                <a:solidFill>
                  <a:srgbClr val="FF0000"/>
                </a:solidFill>
                <a:latin typeface="Lato" panose="020F0502020204030203" pitchFamily="34" charset="0"/>
                <a:ea typeface="Lato" panose="020F0502020204030203" pitchFamily="34" charset="0"/>
                <a:cs typeface="Lato" panose="020F0502020204030203" pitchFamily="34" charset="0"/>
              </a:rPr>
              <a:t>Воропай  Раксана – 89 баллов</a:t>
            </a:r>
          </a:p>
          <a:p>
            <a:pPr>
              <a:lnSpc>
                <a:spcPct val="100000"/>
              </a:lnSpc>
              <a:buFont typeface="Arial" pitchFamily="34" charset="0"/>
              <a:buChar char="•"/>
            </a:pPr>
            <a:r>
              <a:rPr lang="kk-KZ" sz="3200" b="1" i="1" dirty="0" smtClean="0">
                <a:solidFill>
                  <a:srgbClr val="FF0000"/>
                </a:solidFill>
                <a:latin typeface="Lato" panose="020F0502020204030203" pitchFamily="34" charset="0"/>
                <a:ea typeface="Lato" panose="020F0502020204030203" pitchFamily="34" charset="0"/>
                <a:cs typeface="Lato" panose="020F0502020204030203" pitchFamily="34" charset="0"/>
              </a:rPr>
              <a:t>Генинг  Юлия – 73 баллов</a:t>
            </a:r>
          </a:p>
          <a:p>
            <a:pPr>
              <a:lnSpc>
                <a:spcPct val="100000"/>
              </a:lnSpc>
              <a:buFont typeface="Arial" pitchFamily="34" charset="0"/>
              <a:buChar char="•"/>
            </a:pPr>
            <a:r>
              <a:rPr lang="kk-KZ" sz="3200" b="1" i="1" dirty="0" smtClean="0">
                <a:solidFill>
                  <a:srgbClr val="0070C0"/>
                </a:solidFill>
                <a:latin typeface="Lato" panose="020F0502020204030203" pitchFamily="34" charset="0"/>
                <a:ea typeface="Lato" panose="020F0502020204030203" pitchFamily="34" charset="0"/>
                <a:cs typeface="Lato" panose="020F0502020204030203" pitchFamily="34" charset="0"/>
              </a:rPr>
              <a:t>Деген Данил – 89 баллов</a:t>
            </a:r>
          </a:p>
          <a:p>
            <a:pPr>
              <a:lnSpc>
                <a:spcPct val="100000"/>
              </a:lnSpc>
              <a:buFont typeface="Arial" pitchFamily="34" charset="0"/>
              <a:buChar char="•"/>
            </a:pPr>
            <a:r>
              <a:rPr lang="kk-KZ" sz="3200" b="1" i="1" dirty="0" smtClean="0">
                <a:solidFill>
                  <a:srgbClr val="FF0000"/>
                </a:solidFill>
                <a:latin typeface="Lato" panose="020F0502020204030203" pitchFamily="34" charset="0"/>
                <a:ea typeface="Lato" panose="020F0502020204030203" pitchFamily="34" charset="0"/>
                <a:cs typeface="Lato" panose="020F0502020204030203" pitchFamily="34" charset="0"/>
              </a:rPr>
              <a:t>Емалетдинова Светлана – 91 баллов</a:t>
            </a:r>
          </a:p>
        </p:txBody>
      </p:sp>
      <p:pic>
        <p:nvPicPr>
          <p:cNvPr id="8" name="Picture 4" descr="C:\Users\User\Downloads\Эмблема РГТК.jpg"/>
          <p:cNvPicPr>
            <a:picLocks noChangeAspect="1" noChangeArrowheads="1"/>
          </p:cNvPicPr>
          <p:nvPr/>
        </p:nvPicPr>
        <p:blipFill>
          <a:blip r:embed="rId3" cstate="print"/>
          <a:srcRect/>
          <a:stretch>
            <a:fillRect/>
          </a:stretch>
        </p:blipFill>
        <p:spPr bwMode="auto">
          <a:xfrm>
            <a:off x="0" y="0"/>
            <a:ext cx="2351314" cy="2351314"/>
          </a:xfrm>
          <a:prstGeom prst="rect">
            <a:avLst/>
          </a:prstGeom>
          <a:noFill/>
        </p:spPr>
      </p:pic>
      <p:sp>
        <p:nvSpPr>
          <p:cNvPr id="13314" name="AutoShape 2" descr="blob:https://web.whatsapp.com/a1fb5523-ca24-4eda-b686-077e8893436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18" name="Picture 6" descr="C:\Users\User\Downloads\дробления ф1.jpg"/>
          <p:cNvPicPr>
            <a:picLocks noGrp="1" noChangeAspect="1" noChangeArrowheads="1"/>
          </p:cNvPicPr>
          <p:nvPr>
            <p:ph type="pic" sz="quarter" idx="13"/>
          </p:nvPr>
        </p:nvPicPr>
        <p:blipFill>
          <a:blip r:embed="rId4" cstate="print"/>
          <a:srcRect l="26783" r="26783"/>
          <a:stretch>
            <a:fillRect/>
          </a:stretch>
        </p:blipFill>
        <p:spPr bwMode="auto">
          <a:xfrm>
            <a:off x="725488" y="6977063"/>
            <a:ext cx="6102350" cy="6069012"/>
          </a:xfrm>
          <a:prstGeom prst="rect">
            <a:avLst/>
          </a:prstGeom>
          <a:noFill/>
        </p:spPr>
      </p:pic>
      <p:pic>
        <p:nvPicPr>
          <p:cNvPr id="13319" name="Picture 7" descr="C:\Users\User\Downloads\дробления ф2.jpg"/>
          <p:cNvPicPr>
            <a:picLocks noGrp="1" noChangeAspect="1" noChangeArrowheads="1"/>
          </p:cNvPicPr>
          <p:nvPr>
            <p:ph type="pic" sz="quarter" idx="11"/>
          </p:nvPr>
        </p:nvPicPr>
        <p:blipFill>
          <a:blip r:embed="rId5" cstate="print"/>
          <a:srcRect t="27036" b="27036"/>
          <a:stretch>
            <a:fillRect/>
          </a:stretch>
        </p:blipFill>
        <p:spPr bwMode="auto">
          <a:xfrm>
            <a:off x="7072313" y="6977063"/>
            <a:ext cx="6102350" cy="6069012"/>
          </a:xfrm>
          <a:prstGeom prst="rect">
            <a:avLst/>
          </a:prstGeom>
          <a:noFill/>
        </p:spPr>
      </p:pic>
      <p:pic>
        <p:nvPicPr>
          <p:cNvPr id="15" name="Picture 2" descr="C:\Users\User\Downloads\ССГПО эмблема.jpg"/>
          <p:cNvPicPr>
            <a:picLocks noChangeAspect="1" noChangeArrowheads="1"/>
          </p:cNvPicPr>
          <p:nvPr/>
        </p:nvPicPr>
        <p:blipFill>
          <a:blip r:embed="rId6" cstate="print"/>
          <a:srcRect/>
          <a:stretch>
            <a:fillRect/>
          </a:stretch>
        </p:blipFill>
        <p:spPr bwMode="auto">
          <a:xfrm>
            <a:off x="21057326" y="0"/>
            <a:ext cx="3326674" cy="1949700"/>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2" name="Rectangle"/>
          <p:cNvSpPr/>
          <p:nvPr/>
        </p:nvSpPr>
        <p:spPr>
          <a:xfrm>
            <a:off x="707231" y="660400"/>
            <a:ext cx="10341769" cy="12385279"/>
          </a:xfrm>
          <a:prstGeom prst="rect">
            <a:avLst/>
          </a:prstGeom>
          <a:solidFill>
            <a:schemeClr val="accent1"/>
          </a:solidFill>
          <a:ln w="12700">
            <a:miter lim="400000"/>
          </a:ln>
        </p:spPr>
        <p:txBody>
          <a:bodyPr lIns="0" tIns="0" rIns="0" bIns="0" anchor="ctr"/>
          <a:lstStyle/>
          <a:p>
            <a:pPr algn="just">
              <a:defRPr sz="3200" b="0">
                <a:solidFill>
                  <a:srgbClr val="FFFFFF"/>
                </a:solidFill>
                <a:latin typeface="+mn-lt"/>
                <a:ea typeface="+mn-ea"/>
                <a:cs typeface="+mn-cs"/>
                <a:sym typeface="Helvetica Neue Medium"/>
              </a:defRPr>
            </a:pPr>
            <a:endParaRPr lang="ru-RU" sz="3200" i="1" dirty="0" smtClean="0">
              <a:solidFill>
                <a:schemeClr val="bg1">
                  <a:lumMod val="10000"/>
                </a:schemeClr>
              </a:solidFill>
              <a:sym typeface="Helvetica Neue Medium"/>
            </a:endParaRPr>
          </a:p>
          <a:p>
            <a:pPr algn="just">
              <a:defRPr sz="3200" b="0">
                <a:solidFill>
                  <a:srgbClr val="FFFFFF"/>
                </a:solidFill>
                <a:latin typeface="+mn-lt"/>
                <a:ea typeface="+mn-ea"/>
                <a:cs typeface="+mn-cs"/>
                <a:sym typeface="Helvetica Neue Medium"/>
              </a:defRPr>
            </a:pPr>
            <a:endParaRPr lang="ru-RU" sz="3200" i="1" dirty="0" smtClean="0">
              <a:solidFill>
                <a:schemeClr val="bg1">
                  <a:lumMod val="10000"/>
                </a:schemeClr>
              </a:solidFill>
              <a:sym typeface="Helvetica Neue Medium"/>
            </a:endParaRPr>
          </a:p>
          <a:p>
            <a:pPr algn="just">
              <a:defRPr sz="3200" b="0">
                <a:solidFill>
                  <a:srgbClr val="FFFFFF"/>
                </a:solidFill>
                <a:latin typeface="+mn-lt"/>
                <a:ea typeface="+mn-ea"/>
                <a:cs typeface="+mn-cs"/>
                <a:sym typeface="Helvetica Neue Medium"/>
              </a:defRPr>
            </a:pPr>
            <a:r>
              <a:rPr lang="ru-RU" sz="3200" i="1" dirty="0" smtClean="0">
                <a:solidFill>
                  <a:schemeClr val="bg1">
                    <a:lumMod val="10000"/>
                  </a:schemeClr>
                </a:solidFill>
                <a:sym typeface="Helvetica Neue Medium"/>
              </a:rPr>
              <a:t>	</a:t>
            </a:r>
          </a:p>
          <a:p>
            <a:pPr algn="just">
              <a:defRPr sz="3200" b="0">
                <a:solidFill>
                  <a:srgbClr val="FFFFFF"/>
                </a:solidFill>
                <a:latin typeface="+mn-lt"/>
                <a:ea typeface="+mn-ea"/>
                <a:cs typeface="+mn-cs"/>
                <a:sym typeface="Helvetica Neue Medium"/>
              </a:defRPr>
            </a:pPr>
            <a:r>
              <a:rPr lang="ru-RU" sz="3200" i="1" dirty="0" smtClean="0">
                <a:solidFill>
                  <a:schemeClr val="bg1">
                    <a:lumMod val="10000"/>
                  </a:schemeClr>
                </a:solidFill>
                <a:sym typeface="Helvetica Neue Medium"/>
              </a:rPr>
              <a:t>	</a:t>
            </a:r>
            <a:r>
              <a:rPr lang="ru-RU" sz="3200" i="1" dirty="0" err="1" smtClean="0">
                <a:solidFill>
                  <a:schemeClr val="bg1">
                    <a:lumMod val="10000"/>
                  </a:schemeClr>
                </a:solidFill>
                <a:sym typeface="Helvetica Neue Medium"/>
              </a:rPr>
              <a:t>О́бжиг</a:t>
            </a:r>
            <a:r>
              <a:rPr lang="ru-RU" sz="3200" i="1" dirty="0" smtClean="0">
                <a:solidFill>
                  <a:schemeClr val="bg1">
                    <a:lumMod val="10000"/>
                  </a:schemeClr>
                </a:solidFill>
                <a:sym typeface="Helvetica Neue Medium"/>
              </a:rPr>
              <a:t> — тепловая обработка материалов или изделий с целью изменения (стабилизации) их фазового и химического состава и / или повышения прочности и кажущейся </a:t>
            </a:r>
            <a:r>
              <a:rPr lang="ru-RU" sz="3200" i="1" dirty="0" smtClean="0">
                <a:solidFill>
                  <a:schemeClr val="bg1">
                    <a:lumMod val="10000"/>
                  </a:schemeClr>
                </a:solidFill>
                <a:sym typeface="Helvetica Neue Medium"/>
                <a:hlinkClick r:id="rId2" tooltip="Плотность"/>
              </a:rPr>
              <a:t>плотности</a:t>
            </a:r>
            <a:r>
              <a:rPr lang="ru-RU" sz="3200" i="1" dirty="0" smtClean="0">
                <a:solidFill>
                  <a:schemeClr val="bg1">
                    <a:lumMod val="10000"/>
                  </a:schemeClr>
                </a:solidFill>
                <a:sym typeface="Helvetica Neue Medium"/>
              </a:rPr>
              <a:t>, снижения </a:t>
            </a:r>
            <a:r>
              <a:rPr lang="ru-RU" sz="3200" i="1" dirty="0" smtClean="0">
                <a:solidFill>
                  <a:schemeClr val="bg1">
                    <a:lumMod val="10000"/>
                  </a:schemeClr>
                </a:solidFill>
                <a:sym typeface="Helvetica Neue Medium"/>
                <a:hlinkClick r:id="rId3" tooltip="Пористость"/>
              </a:rPr>
              <a:t>пористости</a:t>
            </a:r>
            <a:r>
              <a:rPr lang="ru-RU" sz="3200" i="1" dirty="0" smtClean="0">
                <a:solidFill>
                  <a:schemeClr val="bg1">
                    <a:lumMod val="10000"/>
                  </a:schemeClr>
                </a:solidFill>
                <a:sym typeface="Helvetica Neue Medium"/>
              </a:rPr>
              <a:t>.</a:t>
            </a:r>
            <a:endParaRPr i="1" dirty="0">
              <a:solidFill>
                <a:schemeClr val="bg1">
                  <a:lumMod val="10000"/>
                </a:schemeClr>
              </a:solidFill>
            </a:endParaRPr>
          </a:p>
        </p:txBody>
      </p:sp>
      <p:sp>
        <p:nvSpPr>
          <p:cNvPr id="225" name="Step-by-Step…"/>
          <p:cNvSpPr txBox="1"/>
          <p:nvPr/>
        </p:nvSpPr>
        <p:spPr>
          <a:xfrm>
            <a:off x="3308737" y="2065834"/>
            <a:ext cx="7690187"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8000" b="0">
                <a:solidFill>
                  <a:srgbClr val="835E42"/>
                </a:solidFill>
                <a:latin typeface="Goudy Bookletter 1911"/>
                <a:ea typeface="Goudy Bookletter 1911"/>
                <a:cs typeface="Goudy Bookletter 1911"/>
                <a:sym typeface="Goudy Bookletter 1911"/>
              </a:defRPr>
            </a:pPr>
            <a:r>
              <a:rPr lang="kk-KZ" sz="6000" dirty="0" smtClean="0">
                <a:solidFill>
                  <a:schemeClr val="bg1">
                    <a:lumMod val="10000"/>
                  </a:schemeClr>
                </a:solidFill>
              </a:rPr>
              <a:t>В УЧАСТКЕ ОБЖИГ</a:t>
            </a:r>
            <a:endParaRPr sz="6000" dirty="0">
              <a:solidFill>
                <a:schemeClr val="bg1">
                  <a:lumMod val="10000"/>
                </a:schemeClr>
              </a:solidFill>
            </a:endParaRPr>
          </a:p>
        </p:txBody>
      </p:sp>
      <p:sp>
        <p:nvSpPr>
          <p:cNvPr id="226" name="Lorem ipsum dolor sit amet, consectetur adipiscing elit, sed do eiusmod tempor vulputate. Dis parturient montes nascetur ridiculus mus mauris vitae ultricies leo. Quis eleifend quam adipiscing vitae proin sagittis nisl rhoncus."/>
          <p:cNvSpPr txBox="1"/>
          <p:nvPr/>
        </p:nvSpPr>
        <p:spPr>
          <a:xfrm>
            <a:off x="1472343" y="3716844"/>
            <a:ext cx="9213073" cy="2188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buFont typeface="Arial" pitchFamily="34" charset="0"/>
              <a:buChar char="•"/>
            </a:pPr>
            <a:r>
              <a:rPr lang="kk-KZ" sz="3600" b="1" i="1" dirty="0" smtClean="0">
                <a:solidFill>
                  <a:srgbClr val="00B0F0"/>
                </a:solidFill>
                <a:latin typeface="Lato" panose="020F0502020204030203" pitchFamily="34" charset="0"/>
                <a:ea typeface="Lato" panose="020F0502020204030203" pitchFamily="34" charset="0"/>
                <a:cs typeface="Lato" panose="020F0502020204030203" pitchFamily="34" charset="0"/>
              </a:rPr>
              <a:t>Макаренко  Владимир – 85 баллов </a:t>
            </a:r>
            <a:endParaRPr lang="kk-KZ" sz="3600" b="1" i="1" dirty="0">
              <a:solidFill>
                <a:srgbClr val="00B0F0"/>
              </a:solidFill>
              <a:latin typeface="Lato" panose="020F0502020204030203" pitchFamily="34" charset="0"/>
              <a:ea typeface="Lato" panose="020F0502020204030203" pitchFamily="34" charset="0"/>
              <a:cs typeface="Lato" panose="020F0502020204030203" pitchFamily="34" charset="0"/>
            </a:endParaRPr>
          </a:p>
          <a:p>
            <a:pPr>
              <a:buFont typeface="Arial" pitchFamily="34" charset="0"/>
              <a:buChar char="•"/>
            </a:pPr>
            <a:r>
              <a:rPr lang="kk-KZ" sz="3600" b="1" i="1" dirty="0" smtClean="0">
                <a:solidFill>
                  <a:srgbClr val="00B0F0"/>
                </a:solidFill>
                <a:latin typeface="Lato" panose="020F0502020204030203" pitchFamily="34" charset="0"/>
                <a:ea typeface="Lato" panose="020F0502020204030203" pitchFamily="34" charset="0"/>
                <a:cs typeface="Lato" panose="020F0502020204030203" pitchFamily="34" charset="0"/>
              </a:rPr>
              <a:t>Павлюковец Владислав – 79 баллов</a:t>
            </a:r>
          </a:p>
          <a:p>
            <a:endParaRPr lang="kk-KZ" sz="3600" b="1" i="1" dirty="0" smtClean="0">
              <a:solidFill>
                <a:srgbClr val="00B0F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4" descr="C:\Users\User\Downloads\Эмблема РГТК.jpg"/>
          <p:cNvPicPr>
            <a:picLocks noChangeAspect="1" noChangeArrowheads="1"/>
          </p:cNvPicPr>
          <p:nvPr/>
        </p:nvPicPr>
        <p:blipFill>
          <a:blip r:embed="rId4" cstate="print"/>
          <a:srcRect/>
          <a:stretch>
            <a:fillRect/>
          </a:stretch>
        </p:blipFill>
        <p:spPr bwMode="auto">
          <a:xfrm>
            <a:off x="0" y="0"/>
            <a:ext cx="3135086" cy="3135086"/>
          </a:xfrm>
          <a:prstGeom prst="rect">
            <a:avLst/>
          </a:prstGeom>
          <a:noFill/>
        </p:spPr>
      </p:pic>
      <p:pic>
        <p:nvPicPr>
          <p:cNvPr id="14341" name="Picture 5" descr="C:\Users\User\Downloads\Обжиг ф2.jpg"/>
          <p:cNvPicPr>
            <a:picLocks noChangeAspect="1" noChangeArrowheads="1"/>
          </p:cNvPicPr>
          <p:nvPr/>
        </p:nvPicPr>
        <p:blipFill>
          <a:blip r:embed="rId5" cstate="print"/>
          <a:srcRect t="13452" b="27024"/>
          <a:stretch>
            <a:fillRect/>
          </a:stretch>
        </p:blipFill>
        <p:spPr bwMode="auto">
          <a:xfrm>
            <a:off x="13812339" y="365760"/>
            <a:ext cx="5067300" cy="6531428"/>
          </a:xfrm>
          <a:prstGeom prst="rect">
            <a:avLst/>
          </a:prstGeom>
          <a:noFill/>
        </p:spPr>
      </p:pic>
      <p:pic>
        <p:nvPicPr>
          <p:cNvPr id="14338" name="Picture 2" descr="C:\Users\User\Downloads\Обжиг ф1.jpg"/>
          <p:cNvPicPr>
            <a:picLocks noGrp="1" noChangeAspect="1" noChangeArrowheads="1"/>
          </p:cNvPicPr>
          <p:nvPr>
            <p:ph type="pic" sz="quarter" idx="11"/>
          </p:nvPr>
        </p:nvPicPr>
        <p:blipFill>
          <a:blip r:embed="rId6" cstate="print"/>
          <a:srcRect l="15627" r="24588"/>
          <a:stretch>
            <a:fillRect/>
          </a:stretch>
        </p:blipFill>
        <p:spPr bwMode="auto">
          <a:xfrm>
            <a:off x="12522925" y="6835593"/>
            <a:ext cx="7759338" cy="6061075"/>
          </a:xfrm>
          <a:prstGeom prst="rect">
            <a:avLst/>
          </a:prstGeom>
          <a:noFill/>
        </p:spPr>
      </p:pic>
      <p:pic>
        <p:nvPicPr>
          <p:cNvPr id="15" name="Picture 2" descr="C:\Users\User\Downloads\ССГПО эмблема.jpg"/>
          <p:cNvPicPr>
            <a:picLocks noChangeAspect="1" noChangeArrowheads="1"/>
          </p:cNvPicPr>
          <p:nvPr/>
        </p:nvPicPr>
        <p:blipFill>
          <a:blip r:embed="rId7" cstate="print"/>
          <a:srcRect/>
          <a:stretch>
            <a:fillRect/>
          </a:stretch>
        </p:blipFill>
        <p:spPr bwMode="auto">
          <a:xfrm>
            <a:off x="20594955" y="0"/>
            <a:ext cx="3789045" cy="2220686"/>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170" name="Picture 2" descr="C:\Users\User\Downloads\СО ф4.jpg"/>
          <p:cNvPicPr>
            <a:picLocks noChangeAspect="1" noChangeArrowheads="1"/>
          </p:cNvPicPr>
          <p:nvPr/>
        </p:nvPicPr>
        <p:blipFill>
          <a:blip r:embed="rId2" cstate="print"/>
          <a:srcRect t="14257" b="38771"/>
          <a:stretch>
            <a:fillRect/>
          </a:stretch>
        </p:blipFill>
        <p:spPr bwMode="auto">
          <a:xfrm>
            <a:off x="757646" y="731520"/>
            <a:ext cx="6100354" cy="6008914"/>
          </a:xfrm>
          <a:prstGeom prst="rect">
            <a:avLst/>
          </a:prstGeom>
          <a:noFill/>
        </p:spPr>
      </p:pic>
      <p:sp>
        <p:nvSpPr>
          <p:cNvPr id="319" name="New Project"/>
          <p:cNvSpPr txBox="1"/>
          <p:nvPr/>
        </p:nvSpPr>
        <p:spPr>
          <a:xfrm>
            <a:off x="13689873" y="2567694"/>
            <a:ext cx="9953897"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835E42"/>
                </a:solidFill>
                <a:latin typeface="Goudy Bookletter 1911"/>
                <a:ea typeface="Goudy Bookletter 1911"/>
                <a:cs typeface="Goudy Bookletter 1911"/>
                <a:sym typeface="Goudy Bookletter 1911"/>
              </a:defRPr>
            </a:lvl1pPr>
          </a:lstStyle>
          <a:p>
            <a:r>
              <a:rPr lang="kk-KZ" sz="4400" b="1" dirty="0" smtClean="0">
                <a:solidFill>
                  <a:schemeClr val="tx1"/>
                </a:solidFill>
              </a:rPr>
              <a:t>В УЧАСТКЕ СЫРЫХ ОКАТЫШЕЙ:</a:t>
            </a:r>
            <a:endParaRPr sz="4400" b="1" dirty="0">
              <a:solidFill>
                <a:schemeClr val="tx1"/>
              </a:solidFill>
            </a:endParaRPr>
          </a:p>
        </p:txBody>
      </p:sp>
      <p:sp>
        <p:nvSpPr>
          <p:cNvPr id="320" name="Lorem ipsum dolor sit amet, consectetur adipiscing parturient montes nascetur ridiculus mus mauris vitae ultricies leo. Quis eleifend quam adipiscing."/>
          <p:cNvSpPr txBox="1"/>
          <p:nvPr/>
        </p:nvSpPr>
        <p:spPr>
          <a:xfrm>
            <a:off x="13834886" y="3493585"/>
            <a:ext cx="9390873" cy="3943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buFont typeface="Arial" pitchFamily="34" charset="0"/>
              <a:buChar char="•"/>
            </a:pPr>
            <a:r>
              <a:rPr lang="kk-KZ" sz="3200" b="1" i="1" dirty="0" smtClean="0">
                <a:solidFill>
                  <a:srgbClr val="FF0000"/>
                </a:solidFill>
                <a:latin typeface="Lato" panose="020F0502020204030203" pitchFamily="34" charset="0"/>
                <a:ea typeface="Lato" panose="020F0502020204030203" pitchFamily="34" charset="0"/>
                <a:cs typeface="Lato" panose="020F0502020204030203" pitchFamily="34" charset="0"/>
              </a:rPr>
              <a:t>Зотова Валерия  - 95 баллов</a:t>
            </a:r>
          </a:p>
          <a:p>
            <a:pPr>
              <a:buFont typeface="Arial" pitchFamily="34" charset="0"/>
              <a:buChar char="•"/>
            </a:pPr>
            <a:r>
              <a:rPr lang="kk-KZ" sz="3200" b="1" i="1" dirty="0" smtClean="0">
                <a:solidFill>
                  <a:srgbClr val="FF0000"/>
                </a:solidFill>
                <a:latin typeface="Lato" panose="020F0502020204030203" pitchFamily="34" charset="0"/>
                <a:ea typeface="Lato" panose="020F0502020204030203" pitchFamily="34" charset="0"/>
                <a:cs typeface="Lato" panose="020F0502020204030203" pitchFamily="34" charset="0"/>
              </a:rPr>
              <a:t>Литвинова Альбина – 90 баллов</a:t>
            </a:r>
          </a:p>
          <a:p>
            <a:pPr>
              <a:buFont typeface="Arial" pitchFamily="34" charset="0"/>
              <a:buChar char="•"/>
            </a:pPr>
            <a:r>
              <a:rPr lang="kk-KZ" sz="3200" b="1" i="1" dirty="0" smtClean="0">
                <a:solidFill>
                  <a:srgbClr val="FF0000"/>
                </a:solidFill>
                <a:latin typeface="Lato" panose="020F0502020204030203" pitchFamily="34" charset="0"/>
                <a:ea typeface="Lato" panose="020F0502020204030203" pitchFamily="34" charset="0"/>
                <a:cs typeface="Lato" panose="020F0502020204030203" pitchFamily="34" charset="0"/>
              </a:rPr>
              <a:t>Калдыбекова Нурсауле – 92 баллов</a:t>
            </a:r>
          </a:p>
          <a:p>
            <a:pPr>
              <a:buFont typeface="Arial" pitchFamily="34" charset="0"/>
              <a:buChar char="•"/>
            </a:pPr>
            <a:r>
              <a:rPr lang="kk-KZ" sz="3200" b="1" i="1" dirty="0" smtClean="0">
                <a:solidFill>
                  <a:srgbClr val="FF0000"/>
                </a:solidFill>
                <a:latin typeface="Lato" panose="020F0502020204030203" pitchFamily="34" charset="0"/>
                <a:ea typeface="Lato" panose="020F0502020204030203" pitchFamily="34" charset="0"/>
                <a:cs typeface="Lato" panose="020F0502020204030203" pitchFamily="34" charset="0"/>
              </a:rPr>
              <a:t>Рыжова Ариана – 85 баллов</a:t>
            </a:r>
          </a:p>
          <a:p>
            <a:pPr>
              <a:buFont typeface="Arial" pitchFamily="34" charset="0"/>
              <a:buChar char="•"/>
            </a:pPr>
            <a:r>
              <a:rPr lang="kk-KZ" sz="3200" b="1" i="1" dirty="0" smtClean="0">
                <a:solidFill>
                  <a:srgbClr val="0070C0"/>
                </a:solidFill>
                <a:latin typeface="Lato" panose="020F0502020204030203" pitchFamily="34" charset="0"/>
                <a:ea typeface="Lato" panose="020F0502020204030203" pitchFamily="34" charset="0"/>
                <a:cs typeface="Lato" panose="020F0502020204030203" pitchFamily="34" charset="0"/>
              </a:rPr>
              <a:t>Кожегара  Нурхан – 83 баллов</a:t>
            </a:r>
          </a:p>
          <a:p>
            <a:pPr>
              <a:buFont typeface="Arial" pitchFamily="34" charset="0"/>
              <a:buChar char="•"/>
            </a:pPr>
            <a:r>
              <a:rPr lang="kk-KZ" sz="3200" b="1" i="1" dirty="0" smtClean="0">
                <a:solidFill>
                  <a:srgbClr val="0070C0"/>
                </a:solidFill>
                <a:latin typeface="Lato" panose="020F0502020204030203" pitchFamily="34" charset="0"/>
                <a:ea typeface="Lato" panose="020F0502020204030203" pitchFamily="34" charset="0"/>
                <a:cs typeface="Lato" panose="020F0502020204030203" pitchFamily="34" charset="0"/>
              </a:rPr>
              <a:t>Кривых Владимир – 85 баллов</a:t>
            </a:r>
          </a:p>
        </p:txBody>
      </p:sp>
      <p:sp>
        <p:nvSpPr>
          <p:cNvPr id="3" name="Рисунок 2"/>
          <p:cNvSpPr>
            <a:spLocks noGrp="1"/>
          </p:cNvSpPr>
          <p:nvPr>
            <p:ph type="pic" sz="quarter" idx="10"/>
          </p:nvPr>
        </p:nvSpPr>
        <p:spPr>
          <a:xfrm>
            <a:off x="736077" y="661037"/>
            <a:ext cx="6102000" cy="6069600"/>
          </a:xfrm>
        </p:spPr>
      </p:sp>
      <p:pic>
        <p:nvPicPr>
          <p:cNvPr id="25" name="Рисунок 24" descr="СО ф1.jpg"/>
          <p:cNvPicPr>
            <a:picLocks noGrp="1" noChangeAspect="1"/>
          </p:cNvPicPr>
          <p:nvPr>
            <p:ph type="pic" sz="quarter" idx="11"/>
          </p:nvPr>
        </p:nvPicPr>
        <p:blipFill>
          <a:blip r:embed="rId3" cstate="print"/>
          <a:srcRect l="5137" r="5137"/>
          <a:stretch>
            <a:fillRect/>
          </a:stretch>
        </p:blipFill>
        <p:spPr>
          <a:xfrm>
            <a:off x="7061200" y="660400"/>
            <a:ext cx="6102350" cy="6070600"/>
          </a:xfrm>
        </p:spPr>
      </p:pic>
      <p:pic>
        <p:nvPicPr>
          <p:cNvPr id="29" name="Рисунок 28" descr="СО ф3.jpg"/>
          <p:cNvPicPr>
            <a:picLocks noGrp="1" noChangeAspect="1"/>
          </p:cNvPicPr>
          <p:nvPr>
            <p:ph type="pic" sz="quarter" idx="12"/>
          </p:nvPr>
        </p:nvPicPr>
        <p:blipFill>
          <a:blip r:embed="rId4" cstate="print"/>
          <a:srcRect l="27382" r="27382"/>
          <a:stretch>
            <a:fillRect/>
          </a:stretch>
        </p:blipFill>
        <p:spPr>
          <a:xfrm>
            <a:off x="7072313" y="6977063"/>
            <a:ext cx="6102350" cy="6070600"/>
          </a:xfrm>
        </p:spPr>
      </p:pic>
      <p:pic>
        <p:nvPicPr>
          <p:cNvPr id="26" name="Рисунок 25" descr="СО ф2.jpg"/>
          <p:cNvPicPr>
            <a:picLocks noGrp="1" noChangeAspect="1"/>
          </p:cNvPicPr>
          <p:nvPr>
            <p:ph type="pic" sz="quarter" idx="13"/>
          </p:nvPr>
        </p:nvPicPr>
        <p:blipFill>
          <a:blip r:embed="rId5" cstate="print"/>
          <a:srcRect l="26789" r="26789"/>
          <a:stretch>
            <a:fillRect/>
          </a:stretch>
        </p:blipFill>
        <p:spPr>
          <a:xfrm>
            <a:off x="717550" y="6980238"/>
            <a:ext cx="6102350" cy="6070600"/>
          </a:xfrm>
        </p:spPr>
      </p:pic>
      <p:pic>
        <p:nvPicPr>
          <p:cNvPr id="21" name="Picture 4" descr="C:\Users\User\Downloads\Эмблема РГТК.jpg"/>
          <p:cNvPicPr>
            <a:picLocks noChangeAspect="1" noChangeArrowheads="1"/>
          </p:cNvPicPr>
          <p:nvPr/>
        </p:nvPicPr>
        <p:blipFill>
          <a:blip r:embed="rId6" cstate="print"/>
          <a:srcRect/>
          <a:stretch>
            <a:fillRect/>
          </a:stretch>
        </p:blipFill>
        <p:spPr bwMode="auto">
          <a:xfrm>
            <a:off x="0" y="0"/>
            <a:ext cx="2403566" cy="2403566"/>
          </a:xfrm>
          <a:prstGeom prst="rect">
            <a:avLst/>
          </a:prstGeom>
          <a:noFill/>
        </p:spPr>
      </p:pic>
      <p:sp>
        <p:nvSpPr>
          <p:cNvPr id="32" name="Прямоугольник 31"/>
          <p:cNvSpPr/>
          <p:nvPr/>
        </p:nvSpPr>
        <p:spPr>
          <a:xfrm>
            <a:off x="13385075" y="7656454"/>
            <a:ext cx="9945188" cy="1477328"/>
          </a:xfrm>
          <a:prstGeom prst="rect">
            <a:avLst/>
          </a:prstGeom>
        </p:spPr>
        <p:txBody>
          <a:bodyPr wrap="square">
            <a:spAutoFit/>
          </a:bodyPr>
          <a:lstStyle/>
          <a:p>
            <a:pPr algn="l"/>
            <a:r>
              <a:rPr lang="ru-RU" i="1" dirty="0" smtClean="0"/>
              <a:t>	Сырые окатыши</a:t>
            </a:r>
            <a:r>
              <a:rPr lang="ru-RU" b="0" i="1" dirty="0" smtClean="0"/>
              <a:t>— шарообразные частицы различных размеров, предназначенные для усиления обжигом.</a:t>
            </a:r>
            <a:endParaRPr lang="ru-RU" i="1" dirty="0"/>
          </a:p>
        </p:txBody>
      </p:sp>
      <p:pic>
        <p:nvPicPr>
          <p:cNvPr id="33" name="Picture 2" descr="C:\Users\User\Downloads\ССГПО эмблема.jpg"/>
          <p:cNvPicPr>
            <a:picLocks noChangeAspect="1" noChangeArrowheads="1"/>
          </p:cNvPicPr>
          <p:nvPr/>
        </p:nvPicPr>
        <p:blipFill>
          <a:blip r:embed="rId7" cstate="print"/>
          <a:srcRect/>
          <a:stretch>
            <a:fillRect/>
          </a:stretch>
        </p:blipFill>
        <p:spPr bwMode="auto">
          <a:xfrm>
            <a:off x="20594955" y="0"/>
            <a:ext cx="3789045" cy="2220686"/>
          </a:xfrm>
          <a:prstGeom prst="rect">
            <a:avLst/>
          </a:prstGeo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35" name="Rectangle"/>
          <p:cNvSpPr/>
          <p:nvPr/>
        </p:nvSpPr>
        <p:spPr>
          <a:xfrm>
            <a:off x="12919174" y="660399"/>
            <a:ext cx="10842526" cy="1238528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36" name="New…"/>
          <p:cNvSpPr txBox="1"/>
          <p:nvPr/>
        </p:nvSpPr>
        <p:spPr>
          <a:xfrm>
            <a:off x="13506994" y="2354951"/>
            <a:ext cx="1016290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8000" b="0">
                <a:solidFill>
                  <a:srgbClr val="835E42"/>
                </a:solidFill>
                <a:latin typeface="Goudy Bookletter 1911"/>
                <a:ea typeface="Goudy Bookletter 1911"/>
                <a:cs typeface="Goudy Bookletter 1911"/>
                <a:sym typeface="Goudy Bookletter 1911"/>
              </a:defRPr>
            </a:pPr>
            <a:r>
              <a:rPr lang="kk-KZ" sz="6000" dirty="0" smtClean="0">
                <a:solidFill>
                  <a:schemeClr val="bg1">
                    <a:lumMod val="10000"/>
                  </a:schemeClr>
                </a:solidFill>
              </a:rPr>
              <a:t>В УЧАСТКЕ СОРТИРОВКА:</a:t>
            </a:r>
            <a:endParaRPr sz="6000" dirty="0">
              <a:solidFill>
                <a:schemeClr val="bg1">
                  <a:lumMod val="10000"/>
                </a:schemeClr>
              </a:solidFill>
            </a:endParaRPr>
          </a:p>
        </p:txBody>
      </p:sp>
      <p:sp>
        <p:nvSpPr>
          <p:cNvPr id="237" name="Lorem ipsum dolor sit amet, consectetur adipiscing elit, sed do eiusmod tempor vulputate. Dis parturient montes nascetur ridiculus mus mauris vitae ultricies leo. Quis eleifend quam adipiscing vitae proin sagittis nisl rhoncus."/>
          <p:cNvSpPr txBox="1"/>
          <p:nvPr/>
        </p:nvSpPr>
        <p:spPr>
          <a:xfrm>
            <a:off x="16244258" y="4084135"/>
            <a:ext cx="7216634" cy="6544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buFont typeface="Arial" pitchFamily="34" charset="0"/>
              <a:buChar char="•"/>
            </a:pPr>
            <a:r>
              <a:rPr lang="kk-KZ" b="1" i="1" dirty="0" smtClean="0">
                <a:solidFill>
                  <a:srgbClr val="0070C0"/>
                </a:solidFill>
                <a:latin typeface="Lato" panose="020F0502020204030203" pitchFamily="34" charset="0"/>
                <a:ea typeface="Lato" panose="020F0502020204030203" pitchFamily="34" charset="0"/>
                <a:cs typeface="Lato" panose="020F0502020204030203" pitchFamily="34" charset="0"/>
              </a:rPr>
              <a:t>Семичастный Вадим – 80 баллов</a:t>
            </a:r>
          </a:p>
          <a:p>
            <a:pPr>
              <a:buFont typeface="Arial" pitchFamily="34" charset="0"/>
              <a:buChar char="•"/>
            </a:pPr>
            <a:r>
              <a:rPr lang="kk-KZ" b="1" i="1" dirty="0" smtClean="0">
                <a:solidFill>
                  <a:srgbClr val="FF0000"/>
                </a:solidFill>
                <a:latin typeface="Lato" panose="020F0502020204030203" pitchFamily="34" charset="0"/>
                <a:ea typeface="Lato" panose="020F0502020204030203" pitchFamily="34" charset="0"/>
                <a:cs typeface="Lato" panose="020F0502020204030203" pitchFamily="34" charset="0"/>
              </a:rPr>
              <a:t>Славгородская Евгения – 72 баллов</a:t>
            </a:r>
          </a:p>
          <a:p>
            <a:pPr>
              <a:buFont typeface="Arial" pitchFamily="34" charset="0"/>
              <a:buChar char="•"/>
            </a:pPr>
            <a:r>
              <a:rPr lang="kk-KZ" b="1" i="1" dirty="0" smtClean="0">
                <a:solidFill>
                  <a:srgbClr val="FF0000"/>
                </a:solidFill>
                <a:latin typeface="Lato" panose="020F0502020204030203" pitchFamily="34" charset="0"/>
                <a:ea typeface="Lato" panose="020F0502020204030203" pitchFamily="34" charset="0"/>
                <a:cs typeface="Lato" panose="020F0502020204030203" pitchFamily="34" charset="0"/>
              </a:rPr>
              <a:t>Старостина Наталья - 82 баллов</a:t>
            </a:r>
          </a:p>
          <a:p>
            <a:pPr>
              <a:buFont typeface="Arial" pitchFamily="34" charset="0"/>
              <a:buChar char="•"/>
            </a:pPr>
            <a:r>
              <a:rPr lang="kk-KZ" b="1" i="1" dirty="0" smtClean="0">
                <a:solidFill>
                  <a:srgbClr val="0070C0"/>
                </a:solidFill>
                <a:latin typeface="Lato" panose="020F0502020204030203" pitchFamily="34" charset="0"/>
                <a:ea typeface="Lato" panose="020F0502020204030203" pitchFamily="34" charset="0"/>
                <a:cs typeface="Lato" panose="020F0502020204030203" pitchFamily="34" charset="0"/>
              </a:rPr>
              <a:t>Тогумбетов Архат – 65 баллов</a:t>
            </a:r>
          </a:p>
          <a:p>
            <a:pPr>
              <a:buFont typeface="Arial" pitchFamily="34" charset="0"/>
              <a:buChar char="•"/>
            </a:pPr>
            <a:r>
              <a:rPr lang="kk-KZ" b="1" i="1" dirty="0" smtClean="0">
                <a:solidFill>
                  <a:srgbClr val="FF0000"/>
                </a:solidFill>
                <a:latin typeface="Lato" panose="020F0502020204030203" pitchFamily="34" charset="0"/>
                <a:ea typeface="Lato" panose="020F0502020204030203" pitchFamily="34" charset="0"/>
                <a:cs typeface="Lato" panose="020F0502020204030203" pitchFamily="34" charset="0"/>
              </a:rPr>
              <a:t>Широкова Виктория – 90 баллов</a:t>
            </a:r>
          </a:p>
          <a:p>
            <a:pPr>
              <a:buFont typeface="Arial" pitchFamily="34" charset="0"/>
              <a:buChar char="•"/>
            </a:pPr>
            <a:endParaRPr lang="kk-KZ" b="1" i="1" dirty="0" smtClean="0">
              <a:solidFill>
                <a:srgbClr val="FF0000"/>
              </a:solidFill>
              <a:latin typeface="Lato" panose="020F0502020204030203" pitchFamily="34" charset="0"/>
              <a:ea typeface="Lato" panose="020F0502020204030203" pitchFamily="34" charset="0"/>
              <a:cs typeface="Lato" panose="020F0502020204030203" pitchFamily="34" charset="0"/>
            </a:endParaRPr>
          </a:p>
          <a:p>
            <a:pPr>
              <a:buFont typeface="Arial" pitchFamily="34" charset="0"/>
              <a:buChar char="•"/>
            </a:pPr>
            <a:endParaRPr lang="kk-KZ" b="1" i="1" dirty="0" smtClean="0">
              <a:solidFill>
                <a:srgbClr val="FF0000"/>
              </a:solidFill>
              <a:latin typeface="Lato" panose="020F0502020204030203" pitchFamily="34" charset="0"/>
              <a:ea typeface="Lato" panose="020F0502020204030203" pitchFamily="34" charset="0"/>
              <a:cs typeface="Lato" panose="020F0502020204030203" pitchFamily="34" charset="0"/>
            </a:endParaRPr>
          </a:p>
          <a:p>
            <a:r>
              <a:rPr lang="ru-RU" sz="2800" b="1" i="1" dirty="0" smtClean="0">
                <a:solidFill>
                  <a:schemeClr val="bg1">
                    <a:lumMod val="10000"/>
                  </a:schemeClr>
                </a:solidFill>
              </a:rPr>
              <a:t>Сортировка</a:t>
            </a:r>
            <a:r>
              <a:rPr lang="ru-RU" sz="2800" i="1" dirty="0" smtClean="0">
                <a:solidFill>
                  <a:schemeClr val="bg1">
                    <a:lumMod val="10000"/>
                  </a:schemeClr>
                </a:solidFill>
              </a:rPr>
              <a:t> руд производится на грохотах разных конструкций: на колосниковых сортируются крупные материалы, на барабанных – руды средней крупности, а на вибрационных и роликовых  - мелкие.</a:t>
            </a:r>
            <a:endParaRPr sz="2800" b="1" i="1"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9" name="Рисунок 8" descr="сортировка ф3.jpg"/>
          <p:cNvPicPr>
            <a:picLocks noGrp="1" noChangeAspect="1"/>
          </p:cNvPicPr>
          <p:nvPr>
            <p:ph type="pic" sz="quarter" idx="10"/>
          </p:nvPr>
        </p:nvPicPr>
        <p:blipFill>
          <a:blip r:embed="rId2" cstate="print"/>
          <a:srcRect l="34779" r="34779"/>
          <a:stretch>
            <a:fillRect/>
          </a:stretch>
        </p:blipFill>
        <p:spPr>
          <a:xfrm>
            <a:off x="-47625" y="3830638"/>
            <a:ext cx="3289300" cy="8086725"/>
          </a:xfrm>
        </p:spPr>
      </p:pic>
      <p:pic>
        <p:nvPicPr>
          <p:cNvPr id="11" name="Рисунок 10" descr="Сортировка ф1.jpg"/>
          <p:cNvPicPr>
            <a:picLocks noGrp="1" noChangeAspect="1"/>
          </p:cNvPicPr>
          <p:nvPr>
            <p:ph type="pic" sz="quarter" idx="11"/>
          </p:nvPr>
        </p:nvPicPr>
        <p:blipFill>
          <a:blip r:embed="rId3" cstate="print"/>
          <a:srcRect l="32609" r="35472"/>
          <a:stretch>
            <a:fillRect/>
          </a:stretch>
        </p:blipFill>
        <p:spPr>
          <a:xfrm>
            <a:off x="9866313" y="3830638"/>
            <a:ext cx="5600110" cy="8086725"/>
          </a:xfrm>
        </p:spPr>
      </p:pic>
      <p:pic>
        <p:nvPicPr>
          <p:cNvPr id="10" name="Рисунок 9" descr="сортировка ф2.jpg"/>
          <p:cNvPicPr>
            <a:picLocks noGrp="1" noChangeAspect="1"/>
          </p:cNvPicPr>
          <p:nvPr>
            <p:ph type="pic" sz="quarter" idx="13"/>
          </p:nvPr>
        </p:nvPicPr>
        <p:blipFill>
          <a:blip r:embed="rId4" cstate="print"/>
          <a:srcRect t="19395" b="19395"/>
          <a:stretch>
            <a:fillRect/>
          </a:stretch>
        </p:blipFill>
        <p:spPr>
          <a:xfrm>
            <a:off x="3516313" y="3830638"/>
            <a:ext cx="6089650" cy="8086725"/>
          </a:xfrm>
        </p:spPr>
      </p:pic>
      <p:pic>
        <p:nvPicPr>
          <p:cNvPr id="8" name="Picture 4" descr="C:\Users\User\Downloads\Эмблема РГТК.jpg"/>
          <p:cNvPicPr>
            <a:picLocks noChangeAspect="1" noChangeArrowheads="1"/>
          </p:cNvPicPr>
          <p:nvPr/>
        </p:nvPicPr>
        <p:blipFill>
          <a:blip r:embed="rId5" cstate="print"/>
          <a:srcRect/>
          <a:stretch>
            <a:fillRect/>
          </a:stretch>
        </p:blipFill>
        <p:spPr bwMode="auto">
          <a:xfrm>
            <a:off x="0" y="0"/>
            <a:ext cx="3135086" cy="3135086"/>
          </a:xfrm>
          <a:prstGeom prst="rect">
            <a:avLst/>
          </a:prstGeom>
          <a:noFill/>
        </p:spPr>
      </p:pic>
      <p:pic>
        <p:nvPicPr>
          <p:cNvPr id="12" name="Picture 2" descr="C:\Users\User\Downloads\ССГПО эмблема.jpg"/>
          <p:cNvPicPr>
            <a:picLocks noChangeAspect="1" noChangeArrowheads="1"/>
          </p:cNvPicPr>
          <p:nvPr/>
        </p:nvPicPr>
        <p:blipFill>
          <a:blip r:embed="rId6" cstate="print"/>
          <a:srcRect/>
          <a:stretch>
            <a:fillRect/>
          </a:stretch>
        </p:blipFill>
        <p:spPr bwMode="auto">
          <a:xfrm>
            <a:off x="20594955" y="0"/>
            <a:ext cx="3789045" cy="2220686"/>
          </a:xfrm>
          <a:prstGeom prst="rect">
            <a:avLst/>
          </a:prstGeom>
          <a:noFill/>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5602" name="Picture 2" descr="Костюм синий/черный НордМен р.48-50/170-76 (id 106017200)"/>
          <p:cNvPicPr>
            <a:picLocks noGrp="1" noChangeAspect="1" noChangeArrowheads="1"/>
          </p:cNvPicPr>
          <p:nvPr>
            <p:ph type="pic" sz="quarter" idx="11"/>
          </p:nvPr>
        </p:nvPicPr>
        <p:blipFill>
          <a:blip r:embed="rId2" cstate="print"/>
          <a:srcRect l="24250" r="24250"/>
          <a:stretch>
            <a:fillRect/>
          </a:stretch>
        </p:blipFill>
        <p:spPr bwMode="auto">
          <a:xfrm>
            <a:off x="17502823" y="665163"/>
            <a:ext cx="6378575" cy="12385675"/>
          </a:xfrm>
          <a:prstGeom prst="rect">
            <a:avLst/>
          </a:prstGeom>
          <a:noFill/>
        </p:spPr>
      </p:pic>
      <p:sp>
        <p:nvSpPr>
          <p:cNvPr id="134" name="Rectangle"/>
          <p:cNvSpPr/>
          <p:nvPr/>
        </p:nvSpPr>
        <p:spPr>
          <a:xfrm>
            <a:off x="561739" y="508606"/>
            <a:ext cx="16889512" cy="1238528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6" name="Welcome"/>
          <p:cNvSpPr txBox="1"/>
          <p:nvPr/>
        </p:nvSpPr>
        <p:spPr>
          <a:xfrm>
            <a:off x="2735794" y="1456769"/>
            <a:ext cx="1278288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5800" b="0">
                <a:solidFill>
                  <a:srgbClr val="835E42"/>
                </a:solidFill>
                <a:latin typeface="Goudy Bookletter 1911"/>
                <a:ea typeface="Goudy Bookletter 1911"/>
                <a:cs typeface="Goudy Bookletter 1911"/>
                <a:sym typeface="Goudy Bookletter 1911"/>
              </a:defRPr>
            </a:lvl1pPr>
          </a:lstStyle>
          <a:p>
            <a:endParaRPr lang="ru-RU" sz="2800" b="1" dirty="0" smtClean="0">
              <a:solidFill>
                <a:srgbClr val="002060"/>
              </a:solidFill>
            </a:endParaRPr>
          </a:p>
        </p:txBody>
      </p:sp>
      <p:sp>
        <p:nvSpPr>
          <p:cNvPr id="138" name="Lorem ipsum dolor sit amet, consectetur adipiscing elit, sed do eiusmod tempor incididunt ut labore et dolore magna aliqua. Ut venenatis tellus in metus vulputate. Dis parturient montes nascetur ridiculus mus mauris vitae ultricies leo. Quis eleifend qua"/>
          <p:cNvSpPr txBox="1"/>
          <p:nvPr/>
        </p:nvSpPr>
        <p:spPr>
          <a:xfrm>
            <a:off x="2568033" y="3054169"/>
            <a:ext cx="14230801" cy="95669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30000"/>
              </a:lnSpc>
              <a:defRPr sz="2200" b="0">
                <a:solidFill>
                  <a:srgbClr val="786F5F"/>
                </a:solidFill>
                <a:latin typeface="Lato-Regular"/>
                <a:ea typeface="Lato-Regular"/>
                <a:cs typeface="Lato-Regular"/>
                <a:sym typeface="Lato-Regular"/>
              </a:defRPr>
            </a:lvl1pPr>
          </a:lstStyle>
          <a:p>
            <a:pPr algn="just"/>
            <a:r>
              <a:rPr lang="ru-RU" sz="2800" b="1" i="1" dirty="0" smtClean="0">
                <a:solidFill>
                  <a:srgbClr val="002060"/>
                </a:solidFill>
              </a:rPr>
              <a:t>В процессе освоения навыки обучающийся овладели следующими видами профессиональных компетенций: </a:t>
            </a:r>
          </a:p>
          <a:p>
            <a:pPr algn="just"/>
            <a:r>
              <a:rPr lang="ru-RU" sz="2800" b="1" i="1" dirty="0" smtClean="0">
                <a:solidFill>
                  <a:srgbClr val="002060"/>
                </a:solidFill>
              </a:rPr>
              <a:t>- Изучение инструкций по охране труда</a:t>
            </a:r>
          </a:p>
          <a:p>
            <a:pPr algn="just"/>
            <a:r>
              <a:rPr lang="ru-RU" sz="2800" b="1" i="1" dirty="0" smtClean="0">
                <a:solidFill>
                  <a:srgbClr val="002060"/>
                </a:solidFill>
              </a:rPr>
              <a:t>- Проводить техническое обслуживание ТО-1</a:t>
            </a:r>
          </a:p>
          <a:p>
            <a:pPr algn="just"/>
            <a:r>
              <a:rPr lang="ru-RU" sz="2800" b="1" i="1" dirty="0" smtClean="0">
                <a:solidFill>
                  <a:srgbClr val="002060"/>
                </a:solidFill>
              </a:rPr>
              <a:t>- Выполнять правила технической эксплуатации оборудовании</a:t>
            </a:r>
          </a:p>
          <a:p>
            <a:pPr algn="just"/>
            <a:r>
              <a:rPr lang="ru-RU" sz="2800" b="1" i="1" dirty="0" smtClean="0">
                <a:solidFill>
                  <a:srgbClr val="002060"/>
                </a:solidFill>
              </a:rPr>
              <a:t>- Выполнять основные виды работ по квалификации </a:t>
            </a:r>
          </a:p>
          <a:p>
            <a:pPr algn="just"/>
            <a:r>
              <a:rPr lang="ru-RU" sz="2800" b="1" i="1" dirty="0" smtClean="0">
                <a:solidFill>
                  <a:srgbClr val="002060"/>
                </a:solidFill>
              </a:rPr>
              <a:t>Овладение и закрепление общими компетенциями, осуществляется на </a:t>
            </a:r>
            <a:r>
              <a:rPr lang="ru-RU" sz="2800" b="1" i="1" dirty="0" err="1" smtClean="0">
                <a:solidFill>
                  <a:srgbClr val="002060"/>
                </a:solidFill>
              </a:rPr>
              <a:t>производсвенной</a:t>
            </a:r>
            <a:r>
              <a:rPr lang="ru-RU" sz="2800" b="1" i="1" dirty="0" smtClean="0">
                <a:solidFill>
                  <a:srgbClr val="002060"/>
                </a:solidFill>
              </a:rPr>
              <a:t> практике, которые направлены:</a:t>
            </a:r>
          </a:p>
          <a:p>
            <a:pPr algn="just"/>
            <a:r>
              <a:rPr lang="ru-RU" sz="2800" b="1" i="1" dirty="0" smtClean="0">
                <a:solidFill>
                  <a:srgbClr val="002060"/>
                </a:solidFill>
              </a:rPr>
              <a:t>- владение знаниями о специфике выбранной профессии</a:t>
            </a:r>
            <a:r>
              <a:rPr lang="kk-KZ" sz="2800" b="1" i="1" dirty="0" smtClean="0">
                <a:solidFill>
                  <a:srgbClr val="002060"/>
                </a:solidFill>
              </a:rPr>
              <a:t>;</a:t>
            </a:r>
            <a:endParaRPr lang="ru-RU" sz="2800" b="1" i="1" dirty="0" smtClean="0">
              <a:solidFill>
                <a:srgbClr val="002060"/>
              </a:solidFill>
            </a:endParaRPr>
          </a:p>
          <a:p>
            <a:pPr algn="just"/>
            <a:r>
              <a:rPr lang="kk-KZ" sz="2800" b="1" i="1" dirty="0" smtClean="0">
                <a:solidFill>
                  <a:srgbClr val="002060"/>
                </a:solidFill>
              </a:rPr>
              <a:t>- владение знанием структуры обогатительного оборудования и его подразделения;</a:t>
            </a:r>
            <a:endParaRPr lang="ru-RU" sz="2800" b="1" i="1" dirty="0" smtClean="0">
              <a:solidFill>
                <a:srgbClr val="002060"/>
              </a:solidFill>
            </a:endParaRPr>
          </a:p>
          <a:p>
            <a:pPr algn="just"/>
            <a:r>
              <a:rPr lang="kk-KZ" sz="2800" b="1" i="1" dirty="0" smtClean="0">
                <a:solidFill>
                  <a:srgbClr val="002060"/>
                </a:solidFill>
              </a:rPr>
              <a:t>- владение знанием должностных обязанностей Оператора дробильно-сортировочного оборудования;</a:t>
            </a:r>
            <a:endParaRPr lang="ru-RU" sz="2800" b="1" i="1" dirty="0" smtClean="0">
              <a:solidFill>
                <a:srgbClr val="002060"/>
              </a:solidFill>
            </a:endParaRPr>
          </a:p>
          <a:p>
            <a:pPr algn="just"/>
            <a:r>
              <a:rPr lang="kk-KZ" sz="2800" b="1" i="1" dirty="0" smtClean="0">
                <a:solidFill>
                  <a:srgbClr val="002060"/>
                </a:solidFill>
              </a:rPr>
              <a:t>- соблюдение основных принципов системы управления охраной труды и промышленной безопасности;</a:t>
            </a:r>
            <a:endParaRPr lang="ru-RU" sz="2800" b="1" i="1" dirty="0" smtClean="0">
              <a:solidFill>
                <a:srgbClr val="002060"/>
              </a:solidFill>
            </a:endParaRPr>
          </a:p>
          <a:p>
            <a:pPr algn="just"/>
            <a:r>
              <a:rPr lang="kk-KZ" sz="2800" b="1" i="1" dirty="0" smtClean="0">
                <a:solidFill>
                  <a:srgbClr val="002060"/>
                </a:solidFill>
              </a:rPr>
              <a:t>- владение знаниями основ промышленной безопасности на обогатительных фабриках;</a:t>
            </a:r>
            <a:r>
              <a:rPr lang="ru-RU" sz="2800" b="1" i="1" dirty="0" smtClean="0">
                <a:solidFill>
                  <a:srgbClr val="002060"/>
                </a:solidFill>
              </a:rPr>
              <a:t>.</a:t>
            </a:r>
            <a:endParaRPr sz="2800" b="1" i="1"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
        <p:nvSpPr>
          <p:cNvPr id="139" name="Group"/>
          <p:cNvSpPr/>
          <p:nvPr/>
        </p:nvSpPr>
        <p:spPr>
          <a:xfrm>
            <a:off x="22631598" y="11957469"/>
            <a:ext cx="1164531" cy="1093171"/>
          </a:xfrm>
          <a:prstGeom prst="rect">
            <a:avLst/>
          </a:pr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0" name="Freeform 277"/>
          <p:cNvSpPr/>
          <p:nvPr/>
        </p:nvSpPr>
        <p:spPr>
          <a:xfrm>
            <a:off x="23021157" y="12383878"/>
            <a:ext cx="436213" cy="240353"/>
          </a:xfrm>
          <a:custGeom>
            <a:avLst/>
            <a:gdLst/>
            <a:ahLst/>
            <a:cxnLst>
              <a:cxn ang="0">
                <a:pos x="wd2" y="hd2"/>
              </a:cxn>
              <a:cxn ang="5400000">
                <a:pos x="wd2" y="hd2"/>
              </a:cxn>
              <a:cxn ang="10800000">
                <a:pos x="wd2" y="hd2"/>
              </a:cxn>
              <a:cxn ang="16200000">
                <a:pos x="wd2" y="hd2"/>
              </a:cxn>
            </a:cxnLst>
            <a:rect l="0" t="0" r="r" b="b"/>
            <a:pathLst>
              <a:path w="21600" h="21502" extrusionOk="0">
                <a:moveTo>
                  <a:pt x="21557" y="11121"/>
                </a:moveTo>
                <a:cubicBezTo>
                  <a:pt x="21568" y="11083"/>
                  <a:pt x="21568" y="11063"/>
                  <a:pt x="21578" y="11024"/>
                </a:cubicBezTo>
                <a:cubicBezTo>
                  <a:pt x="21578" y="11004"/>
                  <a:pt x="21589" y="10965"/>
                  <a:pt x="21589" y="10946"/>
                </a:cubicBezTo>
                <a:cubicBezTo>
                  <a:pt x="21600" y="10887"/>
                  <a:pt x="21600" y="10829"/>
                  <a:pt x="21600" y="10751"/>
                </a:cubicBezTo>
                <a:cubicBezTo>
                  <a:pt x="21600" y="10692"/>
                  <a:pt x="21600" y="10614"/>
                  <a:pt x="21589" y="10556"/>
                </a:cubicBezTo>
                <a:cubicBezTo>
                  <a:pt x="21589" y="10536"/>
                  <a:pt x="21578" y="10497"/>
                  <a:pt x="21578" y="10478"/>
                </a:cubicBezTo>
                <a:cubicBezTo>
                  <a:pt x="21578" y="10439"/>
                  <a:pt x="21568" y="10419"/>
                  <a:pt x="21557" y="10380"/>
                </a:cubicBezTo>
                <a:cubicBezTo>
                  <a:pt x="21546" y="10341"/>
                  <a:pt x="21535" y="10321"/>
                  <a:pt x="21524" y="10283"/>
                </a:cubicBezTo>
                <a:cubicBezTo>
                  <a:pt x="21514" y="10263"/>
                  <a:pt x="21514" y="10224"/>
                  <a:pt x="21503" y="10204"/>
                </a:cubicBezTo>
                <a:cubicBezTo>
                  <a:pt x="21481" y="10146"/>
                  <a:pt x="21460" y="10107"/>
                  <a:pt x="21438" y="10048"/>
                </a:cubicBezTo>
                <a:lnTo>
                  <a:pt x="16038" y="292"/>
                </a:lnTo>
                <a:cubicBezTo>
                  <a:pt x="15822" y="-98"/>
                  <a:pt x="15487" y="-98"/>
                  <a:pt x="15271" y="292"/>
                </a:cubicBezTo>
                <a:cubicBezTo>
                  <a:pt x="15055" y="682"/>
                  <a:pt x="15055" y="1287"/>
                  <a:pt x="15271" y="1678"/>
                </a:cubicBezTo>
                <a:lnTo>
                  <a:pt x="19753" y="9775"/>
                </a:lnTo>
                <a:lnTo>
                  <a:pt x="540" y="9775"/>
                </a:lnTo>
                <a:cubicBezTo>
                  <a:pt x="238" y="9775"/>
                  <a:pt x="0" y="10204"/>
                  <a:pt x="0" y="10751"/>
                </a:cubicBezTo>
                <a:cubicBezTo>
                  <a:pt x="0" y="11297"/>
                  <a:pt x="238" y="11726"/>
                  <a:pt x="540" y="11726"/>
                </a:cubicBezTo>
                <a:lnTo>
                  <a:pt x="19753" y="11726"/>
                </a:lnTo>
                <a:lnTo>
                  <a:pt x="15271" y="19824"/>
                </a:lnTo>
                <a:cubicBezTo>
                  <a:pt x="15055" y="20214"/>
                  <a:pt x="15055" y="20819"/>
                  <a:pt x="15271" y="21209"/>
                </a:cubicBezTo>
                <a:cubicBezTo>
                  <a:pt x="15379" y="21404"/>
                  <a:pt x="15520" y="21502"/>
                  <a:pt x="15649" y="21502"/>
                </a:cubicBezTo>
                <a:cubicBezTo>
                  <a:pt x="15779" y="21502"/>
                  <a:pt x="15930" y="21404"/>
                  <a:pt x="16027" y="21209"/>
                </a:cubicBezTo>
                <a:lnTo>
                  <a:pt x="21427" y="11453"/>
                </a:lnTo>
                <a:cubicBezTo>
                  <a:pt x="21449" y="11414"/>
                  <a:pt x="21470" y="11356"/>
                  <a:pt x="21492" y="11297"/>
                </a:cubicBezTo>
                <a:cubicBezTo>
                  <a:pt x="21503" y="11278"/>
                  <a:pt x="21503" y="11258"/>
                  <a:pt x="21514" y="11219"/>
                </a:cubicBezTo>
                <a:cubicBezTo>
                  <a:pt x="21535" y="11180"/>
                  <a:pt x="21546" y="11161"/>
                  <a:pt x="21557" y="11121"/>
                </a:cubicBezTo>
                <a:close/>
              </a:path>
            </a:pathLst>
          </a:custGeom>
          <a:solidFill>
            <a:schemeClr val="accent2"/>
          </a:solidFill>
          <a:ln w="12700">
            <a:miter lim="400000"/>
          </a:ln>
        </p:spPr>
        <p:txBody>
          <a:bodyPr lIns="45719" rIns="45719" anchor="ctr"/>
          <a:lstStyle/>
          <a:p>
            <a:pPr algn="l" defTabSz="914400">
              <a:defRPr sz="1800" b="0">
                <a:latin typeface="Calibri"/>
                <a:ea typeface="Calibri"/>
                <a:cs typeface="Calibri"/>
                <a:sym typeface="Calibri"/>
              </a:defRPr>
            </a:pPr>
            <a:endParaRPr/>
          </a:p>
        </p:txBody>
      </p:sp>
      <p:pic>
        <p:nvPicPr>
          <p:cNvPr id="9" name="Picture 4" descr="C:\Users\User\Downloads\Эмблема РГТК.jpg"/>
          <p:cNvPicPr>
            <a:picLocks noChangeAspect="1" noChangeArrowheads="1"/>
          </p:cNvPicPr>
          <p:nvPr/>
        </p:nvPicPr>
        <p:blipFill>
          <a:blip r:embed="rId3" cstate="print"/>
          <a:srcRect/>
          <a:stretch>
            <a:fillRect/>
          </a:stretch>
        </p:blipFill>
        <p:spPr bwMode="auto">
          <a:xfrm>
            <a:off x="0" y="0"/>
            <a:ext cx="2690949" cy="2690949"/>
          </a:xfrm>
          <a:prstGeom prst="rect">
            <a:avLst/>
          </a:prstGeom>
          <a:noFill/>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HiSlide_M_06">
      <a:dk1>
        <a:srgbClr val="845E42"/>
      </a:dk1>
      <a:lt1>
        <a:srgbClr val="F4F4F4"/>
      </a:lt1>
      <a:dk2>
        <a:srgbClr val="5E5E5E"/>
      </a:dk2>
      <a:lt2>
        <a:srgbClr val="D5D5D5"/>
      </a:lt2>
      <a:accent1>
        <a:srgbClr val="DFD8CC"/>
      </a:accent1>
      <a:accent2>
        <a:srgbClr val="F4F4F4"/>
      </a:accent2>
      <a:accent3>
        <a:srgbClr val="845E42"/>
      </a:accent3>
      <a:accent4>
        <a:srgbClr val="4D463A"/>
      </a:accent4>
      <a:accent5>
        <a:srgbClr val="DFD8CC"/>
      </a:accent5>
      <a:accent6>
        <a:srgbClr val="F4F4F4"/>
      </a:accent6>
      <a:hlink>
        <a:srgbClr val="845E42"/>
      </a:hlink>
      <a:folHlink>
        <a:srgbClr val="4D463A"/>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451</TotalTime>
  <Words>671</Words>
  <Application>Microsoft Office PowerPoint</Application>
  <PresentationFormat>Произвольный</PresentationFormat>
  <Paragraphs>116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White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17</cp:revision>
  <dcterms:modified xsi:type="dcterms:W3CDTF">2023-01-13T10:04:07Z</dcterms:modified>
</cp:coreProperties>
</file>