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5" r:id="rId5"/>
    <p:sldId id="264" r:id="rId6"/>
    <p:sldId id="269" r:id="rId7"/>
    <p:sldId id="263" r:id="rId8"/>
    <p:sldId id="266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2446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035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2089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0626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5063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7927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7940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281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609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9856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6406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935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867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938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118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166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7582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9F2414-565D-4076-B7CC-3CE65B30BC11}" type="datetimeFigureOut">
              <a:rPr lang="x-none" smtClean="0"/>
              <a:pPr/>
              <a:t>16.01.2023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9F3A-F9F6-43F1-8033-52773903650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17614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E3C4F0-36BD-2606-96B3-D5667947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49" y="0"/>
            <a:ext cx="8439573" cy="5327289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x-none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производственной практики</a:t>
            </a:r>
            <a:r>
              <a:rPr lang="x-none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ЭС -21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5D6F7F0-8DEF-AE2C-1032-0721E3C1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00389" cy="1440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6B1586-4F42-BBA1-9389-ED338B89E57E}"/>
              </a:ext>
            </a:extLst>
          </p:cNvPr>
          <p:cNvSpPr txBox="1"/>
          <p:nvPr/>
        </p:nvSpPr>
        <p:spPr>
          <a:xfrm>
            <a:off x="105507" y="5741848"/>
            <a:ext cx="704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Мастер П/О </a:t>
            </a:r>
            <a:r>
              <a:rPr lang="ru-RU" dirty="0" err="1"/>
              <a:t>Ерполатов</a:t>
            </a:r>
            <a:r>
              <a:rPr lang="ru-RU" dirty="0"/>
              <a:t> Алихан </a:t>
            </a:r>
            <a:r>
              <a:rPr lang="ru-RU" dirty="0" err="1"/>
              <a:t>Еркасымович</a:t>
            </a:r>
            <a:endParaRPr lang="ru-RU" dirty="0"/>
          </a:p>
          <a:p>
            <a:r>
              <a:rPr lang="ru-RU" dirty="0"/>
              <a:t>Классный руководитель Султанова Карлыгаш </a:t>
            </a:r>
            <a:r>
              <a:rPr lang="ru-RU" dirty="0" err="1"/>
              <a:t>Толегеновна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E28F41-4C0C-E240-4446-064846474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223" y="0"/>
            <a:ext cx="3431777" cy="54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99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71849E-3417-A6ED-ECD1-D04B379B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 процессе освоения навыки обучающийся овладели следующими видами профессиональных компетенций: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872FE3-56BD-DD53-F41A-91E4F449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монтажу и прокладке кабелей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установке розеток и выключателей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монтажу освещения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установке автоматических выключателей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монтажу и демонтажу эл щитков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демонтажу и монтажу электрооборудования и эл проводки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демонтажу шин на ЗРУ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замене освещения на кране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монтажу нового ПСУ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замене старых кабелей на новые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13528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01689-E2D5-22DE-C7F6-F6B2B044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5" y="890059"/>
            <a:ext cx="11133668" cy="4010804"/>
          </a:xfrm>
        </p:spPr>
        <p:txBody>
          <a:bodyPr>
            <a:normAutofit fontScale="90000"/>
          </a:bodyPr>
          <a:lstStyle/>
          <a:p>
            <a:pPr marL="457200" indent="450215">
              <a:lnSpc>
                <a:spcPct val="115000"/>
              </a:lnSpc>
            </a:pPr>
            <a:r>
              <a:rPr lang="x-none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 прошла согласно рабочей учебной программе.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384 часов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26.09.22 года по 26.12.22 года</a:t>
            </a:r>
            <a:endParaRPr lang="x-none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7CF520-B27B-5B50-B42B-ACC02D325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4675" y="2485909"/>
            <a:ext cx="2733304" cy="24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1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CC377-7E0C-CA45-8F6B-E536D15F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Цель практики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364624-EF1C-9656-C89D-94C9BF03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прохождения производственной практики обучающиеся более подробно изучили азы своей будущей профессии. Были рассмотрены такие темы как выполнение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электрослесарных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 второго разряда; техническое обслуживание и ремонт электрооборудования. </a:t>
            </a:r>
            <a:endParaRPr lang="x-non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FB6A02-CB74-BBFB-4FA5-E95469C2F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848" y="3845058"/>
            <a:ext cx="2775620" cy="23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63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1C1D6-35EE-6282-70A1-AC623CF7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68" y="1141753"/>
            <a:ext cx="9404723" cy="1400530"/>
          </a:xfrm>
        </p:spPr>
        <p:txBody>
          <a:bodyPr/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в количестве 25 студентов  были устроены  в подразделения  АО «ССГПО», АО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РудныйСоколовСтрой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 качестве учеников электрослесарей (слесарей) дежурных и по ремонту оборудования.</a:t>
            </a:r>
            <a:endParaRPr lang="x-non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DDB891-E886-E84B-3965-A130F0C6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250" y="306110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А именно:</a:t>
            </a:r>
          </a:p>
          <a:p>
            <a:r>
              <a:rPr lang="kk-KZ" dirty="0"/>
              <a:t>АО(ССГПО)-16Студентов</a:t>
            </a:r>
          </a:p>
          <a:p>
            <a:r>
              <a:rPr lang="kk-KZ" dirty="0"/>
              <a:t>АО(Рудныйсоколовстрой)-9Студентов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A079AC-01CF-0217-26E6-6240A39B7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99268"/>
            <a:ext cx="4596063" cy="1358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4484C5-DA0A-981F-ECB6-6ECF5B63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405" y="5499270"/>
            <a:ext cx="7365079" cy="1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89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39C274-1916-7A1F-BFB1-1164D68AE6C2}"/>
              </a:ext>
            </a:extLst>
          </p:cNvPr>
          <p:cNvSpPr txBox="1"/>
          <p:nvPr/>
        </p:nvSpPr>
        <p:spPr>
          <a:xfrm>
            <a:off x="1273629" y="433105"/>
            <a:ext cx="90082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подведении итогов по профессиональной  практике получены следующие результаты:</a:t>
            </a:r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 человек получили оценку «отлично»</a:t>
            </a:r>
            <a:r>
              <a:rPr lang="x-non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 человек получили оценку «хорошо» </a:t>
            </a:r>
            <a:r>
              <a:rPr lang="x-non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 человек получили оценку «удовлетворительно» </a:t>
            </a:r>
            <a:endParaRPr lang="x-none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FA70BAE-A375-B46B-2A80-DCD69012FC34}"/>
              </a:ext>
            </a:extLst>
          </p:cNvPr>
          <p:cNvGrpSpPr/>
          <p:nvPr/>
        </p:nvGrpSpPr>
        <p:grpSpPr>
          <a:xfrm>
            <a:off x="1347539" y="2203717"/>
            <a:ext cx="8966222" cy="3603525"/>
            <a:chOff x="15788396" y="7222182"/>
            <a:chExt cx="6388964" cy="3867822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xmlns="" id="{06C77CC6-D0FD-E8D6-B197-CDFE0C1E4FCF}"/>
                </a:ext>
              </a:extLst>
            </p:cNvPr>
            <p:cNvSpPr/>
            <p:nvPr/>
          </p:nvSpPr>
          <p:spPr>
            <a:xfrm>
              <a:off x="15827357" y="8073554"/>
              <a:ext cx="6350003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xmlns="" id="{635F82F5-426A-2168-BD2F-62645D910C1A}"/>
                </a:ext>
              </a:extLst>
            </p:cNvPr>
            <p:cNvSpPr/>
            <p:nvPr/>
          </p:nvSpPr>
          <p:spPr>
            <a:xfrm>
              <a:off x="15827356" y="8073553"/>
              <a:ext cx="4230498" cy="17779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45%">
              <a:extLst>
                <a:ext uri="{FF2B5EF4-FFF2-40B4-BE49-F238E27FC236}">
                  <a16:creationId xmlns:a16="http://schemas.microsoft.com/office/drawing/2014/main" xmlns="" id="{46DD0806-958C-A4B2-2A29-E9F9DC2423C7}"/>
                </a:ext>
              </a:extLst>
            </p:cNvPr>
            <p:cNvSpPr txBox="1"/>
            <p:nvPr/>
          </p:nvSpPr>
          <p:spPr>
            <a:xfrm>
              <a:off x="21122542" y="7222182"/>
              <a:ext cx="1028651" cy="770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2000" b="0" cap="small" spc="400">
                  <a:solidFill>
                    <a:srgbClr val="845E42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defRPr>
              </a:lvl1pPr>
            </a:lstStyle>
            <a:p>
              <a:r>
                <a:rPr lang="kk-KZ" sz="4000" b="1" i="1" dirty="0">
                  <a:solidFill>
                    <a:srgbClr val="0070C0"/>
                  </a:solidFill>
                </a:rPr>
                <a:t>64</a:t>
              </a:r>
              <a:r>
                <a:rPr sz="4000" b="1" i="1" dirty="0">
                  <a:solidFill>
                    <a:srgbClr val="0070C0"/>
                  </a:solidFill>
                </a:rPr>
                <a:t>%</a:t>
              </a:r>
            </a:p>
          </p:txBody>
        </p:sp>
        <p:sp>
          <p:nvSpPr>
            <p:cNvPr id="11" name="Project Name">
              <a:extLst>
                <a:ext uri="{FF2B5EF4-FFF2-40B4-BE49-F238E27FC236}">
                  <a16:creationId xmlns:a16="http://schemas.microsoft.com/office/drawing/2014/main" xmlns="" id="{BD70CD1F-A358-85F5-126C-4DE13CBFE751}"/>
                </a:ext>
              </a:extLst>
            </p:cNvPr>
            <p:cNvSpPr txBox="1"/>
            <p:nvPr/>
          </p:nvSpPr>
          <p:spPr>
            <a:xfrm>
              <a:off x="15788396" y="7310082"/>
              <a:ext cx="2191286" cy="363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lnSpc>
                  <a:spcPct val="130000"/>
                </a:lnSpc>
                <a:defRPr sz="2200" b="0">
                  <a:solidFill>
                    <a:srgbClr val="786F5F"/>
                  </a:solidFill>
                  <a:latin typeface="Lato-Regular"/>
                  <a:ea typeface="Lato-Regular"/>
                  <a:cs typeface="Lato-Regular"/>
                  <a:sym typeface="Lato-Regular"/>
                </a:defRPr>
              </a:lvl1pPr>
            </a:lstStyle>
            <a:p>
              <a:r>
                <a:rPr lang="kk-KZ" sz="4000" b="1" dirty="0">
                  <a:solidFill>
                    <a:srgbClr val="0070C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Отлично</a:t>
              </a:r>
              <a:endParaRPr sz="4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xmlns="" id="{729D72E5-026A-02BA-8E42-E4779B767346}"/>
                </a:ext>
              </a:extLst>
            </p:cNvPr>
            <p:cNvSpPr/>
            <p:nvPr/>
          </p:nvSpPr>
          <p:spPr>
            <a:xfrm>
              <a:off x="15827357" y="9492878"/>
              <a:ext cx="6350003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xmlns="" id="{F7832BA9-B7B1-672E-4911-18988807FCB3}"/>
                </a:ext>
              </a:extLst>
            </p:cNvPr>
            <p:cNvSpPr/>
            <p:nvPr/>
          </p:nvSpPr>
          <p:spPr>
            <a:xfrm>
              <a:off x="15827357" y="9492877"/>
              <a:ext cx="1138425" cy="17779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45%">
              <a:extLst>
                <a:ext uri="{FF2B5EF4-FFF2-40B4-BE49-F238E27FC236}">
                  <a16:creationId xmlns:a16="http://schemas.microsoft.com/office/drawing/2014/main" xmlns="" id="{AF452D5F-1336-BC6F-BF70-2B579C6D044E}"/>
                </a:ext>
              </a:extLst>
            </p:cNvPr>
            <p:cNvSpPr txBox="1"/>
            <p:nvPr/>
          </p:nvSpPr>
          <p:spPr>
            <a:xfrm>
              <a:off x="21122542" y="8641508"/>
              <a:ext cx="1028651" cy="770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2000" b="0" cap="small" spc="400">
                  <a:solidFill>
                    <a:srgbClr val="845E42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defRPr>
              </a:lvl1pPr>
            </a:lstStyle>
            <a:p>
              <a:r>
                <a:rPr lang="kk-KZ" sz="4000" b="1" i="1" dirty="0">
                  <a:solidFill>
                    <a:srgbClr val="00B050"/>
                  </a:solidFill>
                </a:rPr>
                <a:t>12</a:t>
              </a:r>
              <a:r>
                <a:rPr sz="4000" b="1" i="1" dirty="0">
                  <a:solidFill>
                    <a:srgbClr val="00B050"/>
                  </a:solidFill>
                </a:rPr>
                <a:t>%</a:t>
              </a:r>
            </a:p>
          </p:txBody>
        </p:sp>
        <p:sp>
          <p:nvSpPr>
            <p:cNvPr id="15" name="Project Name">
              <a:extLst>
                <a:ext uri="{FF2B5EF4-FFF2-40B4-BE49-F238E27FC236}">
                  <a16:creationId xmlns:a16="http://schemas.microsoft.com/office/drawing/2014/main" xmlns="" id="{A322E44E-D408-EE07-4251-E195FC177719}"/>
                </a:ext>
              </a:extLst>
            </p:cNvPr>
            <p:cNvSpPr txBox="1"/>
            <p:nvPr/>
          </p:nvSpPr>
          <p:spPr>
            <a:xfrm>
              <a:off x="15788396" y="8654629"/>
              <a:ext cx="2191286" cy="363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lnSpc>
                  <a:spcPct val="130000"/>
                </a:lnSpc>
                <a:defRPr sz="2200" b="0">
                  <a:solidFill>
                    <a:srgbClr val="786F5F"/>
                  </a:solidFill>
                  <a:latin typeface="Lato-Regular"/>
                  <a:ea typeface="Lato-Regular"/>
                  <a:cs typeface="Lato-Regular"/>
                  <a:sym typeface="Lato-Regular"/>
                </a:defRPr>
              </a:lvl1pPr>
            </a:lstStyle>
            <a:p>
              <a:r>
                <a:rPr lang="kk-KZ" sz="4000" b="1" dirty="0">
                  <a:solidFill>
                    <a:srgbClr val="00B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Хорошо</a:t>
              </a:r>
              <a:endParaRPr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xmlns="" id="{A1B1994D-E5CF-4639-90E4-D4A30DDEFA6F}"/>
                </a:ext>
              </a:extLst>
            </p:cNvPr>
            <p:cNvSpPr/>
            <p:nvPr/>
          </p:nvSpPr>
          <p:spPr>
            <a:xfrm>
              <a:off x="15827356" y="10912203"/>
              <a:ext cx="6350003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xmlns="" id="{46E44643-F77F-34AC-6937-3A79C753863B}"/>
                </a:ext>
              </a:extLst>
            </p:cNvPr>
            <p:cNvSpPr/>
            <p:nvPr/>
          </p:nvSpPr>
          <p:spPr>
            <a:xfrm>
              <a:off x="15827356" y="10912203"/>
              <a:ext cx="1784275" cy="1778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45%">
              <a:extLst>
                <a:ext uri="{FF2B5EF4-FFF2-40B4-BE49-F238E27FC236}">
                  <a16:creationId xmlns:a16="http://schemas.microsoft.com/office/drawing/2014/main" xmlns="" id="{DABC2AB6-8178-D638-F914-06B24662C646}"/>
                </a:ext>
              </a:extLst>
            </p:cNvPr>
            <p:cNvSpPr txBox="1"/>
            <p:nvPr/>
          </p:nvSpPr>
          <p:spPr>
            <a:xfrm>
              <a:off x="21122541" y="10060832"/>
              <a:ext cx="1028651" cy="770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2000" b="0" cap="small" spc="400">
                  <a:solidFill>
                    <a:srgbClr val="845E42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defRPr>
              </a:lvl1pPr>
            </a:lstStyle>
            <a:p>
              <a:r>
                <a:rPr lang="kk-KZ" sz="4000" b="1" i="1" dirty="0">
                  <a:solidFill>
                    <a:srgbClr val="FFFF00"/>
                  </a:solidFill>
                </a:rPr>
                <a:t>24</a:t>
              </a:r>
              <a:r>
                <a:rPr sz="4000" b="1" i="1" dirty="0">
                  <a:solidFill>
                    <a:srgbClr val="FFFF00"/>
                  </a:solidFill>
                </a:rPr>
                <a:t>%</a:t>
              </a:r>
            </a:p>
          </p:txBody>
        </p:sp>
        <p:sp>
          <p:nvSpPr>
            <p:cNvPr id="19" name="Project Name">
              <a:extLst>
                <a:ext uri="{FF2B5EF4-FFF2-40B4-BE49-F238E27FC236}">
                  <a16:creationId xmlns:a16="http://schemas.microsoft.com/office/drawing/2014/main" xmlns="" id="{A305F5AF-B9A3-C21E-47DA-ED23DF6A907D}"/>
                </a:ext>
              </a:extLst>
            </p:cNvPr>
            <p:cNvSpPr txBox="1"/>
            <p:nvPr/>
          </p:nvSpPr>
          <p:spPr>
            <a:xfrm>
              <a:off x="15788396" y="10067900"/>
              <a:ext cx="3687440" cy="400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lnSpc>
                  <a:spcPct val="130000"/>
                </a:lnSpc>
                <a:defRPr sz="2200" b="0">
                  <a:solidFill>
                    <a:srgbClr val="786F5F"/>
                  </a:solidFill>
                  <a:latin typeface="Lato-Regular"/>
                  <a:ea typeface="Lato-Regular"/>
                  <a:cs typeface="Lato-Regular"/>
                  <a:sym typeface="Lato-Regular"/>
                </a:defRPr>
              </a:lvl1pPr>
            </a:lstStyle>
            <a:p>
              <a:r>
                <a:rPr lang="kk-KZ" sz="4000" b="1" i="1" dirty="0">
                  <a:solidFill>
                    <a:srgbClr val="FFFF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Удовлетворительно</a:t>
              </a:r>
              <a:endParaRPr sz="4000" b="1" i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4B851FB-7EE3-4DA3-F46E-7C4BE0C18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9949" y="-13003"/>
            <a:ext cx="3242051" cy="22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244D79-CBD2-15CE-B940-BF1BA9C9BC54}"/>
              </a:ext>
            </a:extLst>
          </p:cNvPr>
          <p:cNvSpPr txBox="1"/>
          <p:nvPr/>
        </p:nvSpPr>
        <p:spPr>
          <a:xfrm>
            <a:off x="-768608" y="296939"/>
            <a:ext cx="11852031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балл по итогам производственной практики   составляет 4,4</a:t>
            </a:r>
            <a:endParaRPr lang="x-non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15000"/>
              </a:lnSpc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 успеваемости-  100 %</a:t>
            </a:r>
            <a:endParaRPr lang="x-non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 качества – 81%</a:t>
            </a:r>
            <a:endParaRPr lang="x-non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6">
            <a:extLst>
              <a:ext uri="{FF2B5EF4-FFF2-40B4-BE49-F238E27FC236}">
                <a16:creationId xmlns:a16="http://schemas.microsoft.com/office/drawing/2014/main" xmlns="" id="{0B4F828C-7935-258B-2737-0A717F745BC7}"/>
              </a:ext>
            </a:extLst>
          </p:cNvPr>
          <p:cNvGrpSpPr/>
          <p:nvPr/>
        </p:nvGrpSpPr>
        <p:grpSpPr>
          <a:xfrm>
            <a:off x="187906" y="1573707"/>
            <a:ext cx="10503204" cy="2831079"/>
            <a:chOff x="15788396" y="7388881"/>
            <a:chExt cx="6402866" cy="2266758"/>
          </a:xfrm>
        </p:grpSpPr>
        <p:sp>
          <p:nvSpPr>
            <p:cNvPr id="32" name="Rectangle">
              <a:extLst>
                <a:ext uri="{FF2B5EF4-FFF2-40B4-BE49-F238E27FC236}">
                  <a16:creationId xmlns:a16="http://schemas.microsoft.com/office/drawing/2014/main" xmlns="" id="{607E7BB2-0B28-8104-B0F1-DC98BC975455}"/>
                </a:ext>
              </a:extLst>
            </p:cNvPr>
            <p:cNvSpPr/>
            <p:nvPr/>
          </p:nvSpPr>
          <p:spPr>
            <a:xfrm>
              <a:off x="15827357" y="8073554"/>
              <a:ext cx="6350003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Rectangle">
              <a:extLst>
                <a:ext uri="{FF2B5EF4-FFF2-40B4-BE49-F238E27FC236}">
                  <a16:creationId xmlns:a16="http://schemas.microsoft.com/office/drawing/2014/main" xmlns="" id="{543B45F5-8BB7-E51E-011C-A6EE98F34CD2}"/>
                </a:ext>
              </a:extLst>
            </p:cNvPr>
            <p:cNvSpPr/>
            <p:nvPr/>
          </p:nvSpPr>
          <p:spPr>
            <a:xfrm>
              <a:off x="15827358" y="8073554"/>
              <a:ext cx="6350001" cy="21028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45%">
              <a:extLst>
                <a:ext uri="{FF2B5EF4-FFF2-40B4-BE49-F238E27FC236}">
                  <a16:creationId xmlns:a16="http://schemas.microsoft.com/office/drawing/2014/main" xmlns="" id="{5005B380-0427-2AC0-2B88-7451BBFA1C1B}"/>
                </a:ext>
              </a:extLst>
            </p:cNvPr>
            <p:cNvSpPr txBox="1"/>
            <p:nvPr/>
          </p:nvSpPr>
          <p:spPr>
            <a:xfrm>
              <a:off x="21122542" y="7448218"/>
              <a:ext cx="1028651" cy="318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2000" b="0" cap="small" spc="400">
                  <a:solidFill>
                    <a:srgbClr val="845E42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defRPr>
              </a:lvl1pPr>
            </a:lstStyle>
            <a:p>
              <a:r>
                <a:rPr lang="kk-KZ" sz="4000" b="1" i="1" dirty="0">
                  <a:solidFill>
                    <a:srgbClr val="0070C0"/>
                  </a:solidFill>
                </a:rPr>
                <a:t>100</a:t>
              </a:r>
              <a:r>
                <a:rPr sz="4000" b="1" i="1" dirty="0">
                  <a:solidFill>
                    <a:srgbClr val="0070C0"/>
                  </a:solidFill>
                </a:rPr>
                <a:t>%</a:t>
              </a:r>
            </a:p>
          </p:txBody>
        </p:sp>
        <p:sp>
          <p:nvSpPr>
            <p:cNvPr id="35" name="Project Name">
              <a:extLst>
                <a:ext uri="{FF2B5EF4-FFF2-40B4-BE49-F238E27FC236}">
                  <a16:creationId xmlns:a16="http://schemas.microsoft.com/office/drawing/2014/main" xmlns="" id="{4AC75195-0018-48E7-70AA-9A90A3672765}"/>
                </a:ext>
              </a:extLst>
            </p:cNvPr>
            <p:cNvSpPr txBox="1"/>
            <p:nvPr/>
          </p:nvSpPr>
          <p:spPr>
            <a:xfrm>
              <a:off x="15788396" y="7388881"/>
              <a:ext cx="2488536" cy="400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lnSpc>
                  <a:spcPct val="130000"/>
                </a:lnSpc>
                <a:defRPr sz="2200" b="0">
                  <a:solidFill>
                    <a:srgbClr val="786F5F"/>
                  </a:solidFill>
                  <a:latin typeface="Lato-Regular"/>
                  <a:ea typeface="Lato-Regular"/>
                  <a:cs typeface="Lato-Regular"/>
                  <a:sym typeface="Lato-Regular"/>
                </a:defRPr>
              </a:lvl1pPr>
            </a:lstStyle>
            <a:p>
              <a:r>
                <a:rPr lang="kk-KZ" sz="4000" b="1" dirty="0">
                  <a:solidFill>
                    <a:srgbClr val="0070C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Успеваемость</a:t>
              </a:r>
              <a:endParaRPr sz="4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Rectangle">
              <a:extLst>
                <a:ext uri="{FF2B5EF4-FFF2-40B4-BE49-F238E27FC236}">
                  <a16:creationId xmlns:a16="http://schemas.microsoft.com/office/drawing/2014/main" xmlns="" id="{783E98D0-845F-F06C-4EB4-9A12EA2B0CE6}"/>
                </a:ext>
              </a:extLst>
            </p:cNvPr>
            <p:cNvSpPr/>
            <p:nvPr/>
          </p:nvSpPr>
          <p:spPr>
            <a:xfrm>
              <a:off x="15841259" y="9477838"/>
              <a:ext cx="6350003" cy="1778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Rectangle">
              <a:extLst>
                <a:ext uri="{FF2B5EF4-FFF2-40B4-BE49-F238E27FC236}">
                  <a16:creationId xmlns:a16="http://schemas.microsoft.com/office/drawing/2014/main" xmlns="" id="{243A462C-338F-2723-5C1B-B8B6E7E532D4}"/>
                </a:ext>
              </a:extLst>
            </p:cNvPr>
            <p:cNvSpPr/>
            <p:nvPr/>
          </p:nvSpPr>
          <p:spPr>
            <a:xfrm>
              <a:off x="15827357" y="9478102"/>
              <a:ext cx="5180593" cy="17753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" name="45%">
              <a:extLst>
                <a:ext uri="{FF2B5EF4-FFF2-40B4-BE49-F238E27FC236}">
                  <a16:creationId xmlns:a16="http://schemas.microsoft.com/office/drawing/2014/main" xmlns="" id="{B7C4BA14-B2F9-F4FF-7EFE-79F639D6D0FA}"/>
                </a:ext>
              </a:extLst>
            </p:cNvPr>
            <p:cNvSpPr txBox="1"/>
            <p:nvPr/>
          </p:nvSpPr>
          <p:spPr>
            <a:xfrm>
              <a:off x="21122542" y="8739417"/>
              <a:ext cx="1028651" cy="574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2000" b="0" cap="small" spc="400">
                  <a:solidFill>
                    <a:srgbClr val="845E42"/>
                  </a:solidFill>
                  <a:latin typeface="Goudy Bookletter 1911"/>
                  <a:ea typeface="Goudy Bookletter 1911"/>
                  <a:cs typeface="Goudy Bookletter 1911"/>
                  <a:sym typeface="Goudy Bookletter 1911"/>
                </a:defRPr>
              </a:lvl1pPr>
            </a:lstStyle>
            <a:p>
              <a:r>
                <a:rPr lang="kk-KZ" sz="4000" b="1" i="1" dirty="0">
                  <a:solidFill>
                    <a:srgbClr val="00B050"/>
                  </a:solidFill>
                </a:rPr>
                <a:t>81</a:t>
              </a:r>
              <a:r>
                <a:rPr sz="4000" b="1" i="1" dirty="0">
                  <a:solidFill>
                    <a:srgbClr val="00B050"/>
                  </a:solidFill>
                </a:rPr>
                <a:t>%</a:t>
              </a:r>
            </a:p>
          </p:txBody>
        </p:sp>
        <p:sp>
          <p:nvSpPr>
            <p:cNvPr id="39" name="Project Name">
              <a:extLst>
                <a:ext uri="{FF2B5EF4-FFF2-40B4-BE49-F238E27FC236}">
                  <a16:creationId xmlns:a16="http://schemas.microsoft.com/office/drawing/2014/main" xmlns="" id="{0032AA2F-5A59-BF13-5EF1-595F5CCC194F}"/>
                </a:ext>
              </a:extLst>
            </p:cNvPr>
            <p:cNvSpPr txBox="1"/>
            <p:nvPr/>
          </p:nvSpPr>
          <p:spPr>
            <a:xfrm>
              <a:off x="15788396" y="8808205"/>
              <a:ext cx="2191286" cy="363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lnSpc>
                  <a:spcPct val="130000"/>
                </a:lnSpc>
                <a:defRPr sz="2200" b="0">
                  <a:solidFill>
                    <a:srgbClr val="786F5F"/>
                  </a:solidFill>
                  <a:latin typeface="Lato-Regular"/>
                  <a:ea typeface="Lato-Regular"/>
                  <a:cs typeface="Lato-Regular"/>
                  <a:sym typeface="Lato-Regular"/>
                </a:defRPr>
              </a:lvl1pPr>
            </a:lstStyle>
            <a:p>
              <a:r>
                <a:rPr lang="kk-KZ" sz="4000" b="1" dirty="0">
                  <a:solidFill>
                    <a:srgbClr val="00B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Качество</a:t>
              </a:r>
              <a:endParaRPr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2AC649D-6A37-92C0-3600-E474566B5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0" y="4826676"/>
            <a:ext cx="3048000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79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4490E-DDCD-3F5A-D268-FF8B1BA5F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>
                <a:solidFill>
                  <a:schemeClr val="bg1">
                    <a:lumMod val="10000"/>
                  </a:schemeClr>
                </a:solidFill>
              </a:rPr>
              <a:t>Все 25 обучающихся прошли оплачиваемую практику. Их заработная плата составляла около 40-70 тысяч тенге. 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bg1">
                  <a:lumMod val="10000"/>
                </a:schemeClr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23789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4ED06-7473-92A8-50AA-0D70F80A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70817" cy="997249"/>
          </a:xfrm>
        </p:spPr>
        <p:txBody>
          <a:bodyPr/>
          <a:lstStyle/>
          <a:p>
            <a:r>
              <a:rPr lang="ru-RU" sz="2400" dirty="0"/>
              <a:t>ЦСХ Участок складского хозяйство</a:t>
            </a:r>
            <a:endParaRPr lang="x-none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4BBB88-9715-6E3E-E99A-DCF27EA7D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84"/>
          <a:stretch/>
        </p:blipFill>
        <p:spPr>
          <a:xfrm>
            <a:off x="646111" y="1522497"/>
            <a:ext cx="4170818" cy="2903752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9C9FB5-C254-5049-9F63-3CCAEE47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4438639"/>
            <a:ext cx="4170817" cy="1221706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5E557616-2815-10D6-FE60-DC2EE69DB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8" r="24376" b="-3739"/>
          <a:stretch/>
        </p:blipFill>
        <p:spPr>
          <a:xfrm>
            <a:off x="5339443" y="1449966"/>
            <a:ext cx="4474028" cy="3122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DBDDFD-343D-53C0-EB84-39360740E64D}"/>
              </a:ext>
            </a:extLst>
          </p:cNvPr>
          <p:cNvSpPr txBox="1"/>
          <p:nvPr/>
        </p:nvSpPr>
        <p:spPr>
          <a:xfrm>
            <a:off x="5339443" y="452718"/>
            <a:ext cx="498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ЦПХиС</a:t>
            </a:r>
            <a:r>
              <a:rPr lang="ru-RU" sz="2000" dirty="0"/>
              <a:t> участок энергоснабжения</a:t>
            </a:r>
            <a:endParaRPr lang="x-none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44A86-738B-F721-344B-1DC047B0F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442" y="4426249"/>
            <a:ext cx="4474028" cy="12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58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3B2620-3446-10E6-9C6E-C290C7CC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61" y="1368944"/>
            <a:ext cx="3517674" cy="730467"/>
          </a:xfrm>
        </p:spPr>
        <p:txBody>
          <a:bodyPr/>
          <a:lstStyle/>
          <a:p>
            <a:r>
              <a:rPr lang="ru-RU" sz="2400" dirty="0"/>
              <a:t>Участок УПТК</a:t>
            </a:r>
            <a:endParaRPr lang="x-none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AC40FF-F024-B3E5-2C13-CFF50F7BF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05" r="17080" b="13107"/>
          <a:stretch/>
        </p:blipFill>
        <p:spPr>
          <a:xfrm>
            <a:off x="1154261" y="1900119"/>
            <a:ext cx="3358090" cy="3422995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506ACD-EFF1-B20B-B543-EBA687887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62" y="5329249"/>
            <a:ext cx="3358090" cy="730466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494E5C61-A664-4E90-3F8E-C711A7CE7F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82" t="8878" r="26034"/>
          <a:stretch/>
        </p:blipFill>
        <p:spPr>
          <a:xfrm>
            <a:off x="6571075" y="1900119"/>
            <a:ext cx="3517674" cy="34229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703F44-C3C6-55B5-C03C-E2F164E4D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074" y="5323114"/>
            <a:ext cx="3517674" cy="730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65964E-803A-A322-03BD-F9A709DB0097}"/>
              </a:ext>
            </a:extLst>
          </p:cNvPr>
          <p:cNvSpPr txBox="1"/>
          <p:nvPr/>
        </p:nvSpPr>
        <p:spPr>
          <a:xfrm>
            <a:off x="6571074" y="1329044"/>
            <a:ext cx="3517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СМЦ участок ремонта и </a:t>
            </a:r>
            <a:r>
              <a:rPr lang="ru-RU" dirty="0" err="1"/>
              <a:t>эксплутаций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934082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2183</TotalTime>
  <Words>203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 ОТЧЕТ по итогам производственной практики  группы ЭС -21  </vt:lpstr>
      <vt:lpstr> Производственная практика прошла согласно рабочей учебной программе. 384 часов     с 26.09.22 года по 26.12.22 года</vt:lpstr>
      <vt:lpstr>Цель практики</vt:lpstr>
      <vt:lpstr>Группа в количестве 25 студентов  были устроены  в подразделения  АО «ССГПО», АО «РудныйСоколовСтрой» в  качестве учеников электрослесарей (слесарей) дежурных и по ремонту оборудования.</vt:lpstr>
      <vt:lpstr>Слайд 5</vt:lpstr>
      <vt:lpstr>Слайд 6</vt:lpstr>
      <vt:lpstr>Слайд 7</vt:lpstr>
      <vt:lpstr>ЦСХ Участок складского хозяйство</vt:lpstr>
      <vt:lpstr>Участок УПТК</vt:lpstr>
      <vt:lpstr>В процессе освоения навыки обучающийся овладели следующими видами профессиональных компетенций: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итогам производственной практики группы ЭС -21</dc:title>
  <dc:creator>alikhan yerpolatov</dc:creator>
  <cp:lastModifiedBy>1</cp:lastModifiedBy>
  <cp:revision>11</cp:revision>
  <dcterms:created xsi:type="dcterms:W3CDTF">2023-01-08T14:13:30Z</dcterms:created>
  <dcterms:modified xsi:type="dcterms:W3CDTF">2023-01-16T10:01:45Z</dcterms:modified>
</cp:coreProperties>
</file>